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04" r:id="rId2"/>
    <p:sldId id="303" r:id="rId3"/>
    <p:sldId id="305" r:id="rId4"/>
    <p:sldId id="306" r:id="rId5"/>
    <p:sldId id="310" r:id="rId6"/>
    <p:sldId id="309" r:id="rId7"/>
    <p:sldId id="308" r:id="rId8"/>
    <p:sldId id="307" r:id="rId9"/>
    <p:sldId id="316" r:id="rId10"/>
    <p:sldId id="315" r:id="rId11"/>
    <p:sldId id="314" r:id="rId12"/>
    <p:sldId id="317" r:id="rId13"/>
    <p:sldId id="318" r:id="rId14"/>
    <p:sldId id="320" r:id="rId15"/>
    <p:sldId id="319" r:id="rId16"/>
    <p:sldId id="321" r:id="rId17"/>
    <p:sldId id="322" r:id="rId18"/>
    <p:sldId id="323" r:id="rId19"/>
    <p:sldId id="327" r:id="rId20"/>
    <p:sldId id="329" r:id="rId21"/>
    <p:sldId id="324" r:id="rId22"/>
    <p:sldId id="328" r:id="rId23"/>
    <p:sldId id="330" r:id="rId24"/>
    <p:sldId id="331" r:id="rId25"/>
    <p:sldId id="332" r:id="rId26"/>
    <p:sldId id="333" r:id="rId27"/>
    <p:sldId id="326" r:id="rId28"/>
    <p:sldId id="334" r:id="rId29"/>
    <p:sldId id="335" r:id="rId30"/>
    <p:sldId id="336" r:id="rId31"/>
    <p:sldId id="337" r:id="rId32"/>
    <p:sldId id="338" r:id="rId33"/>
    <p:sldId id="339" r:id="rId34"/>
    <p:sldId id="302" r:id="rId35"/>
  </p:sldIdLst>
  <p:sldSz cx="9144000" cy="6858000" type="screen4x3"/>
  <p:notesSz cx="6858000" cy="91440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FF3300"/>
    <a:srgbClr val="969696"/>
    <a:srgbClr val="C0C0C0"/>
    <a:srgbClr val="CCCCFF"/>
    <a:srgbClr val="99CCFF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52" d="100"/>
          <a:sy n="52" d="100"/>
        </p:scale>
        <p:origin x="-4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0A24248-6C80-4053-B9C3-DDD0A44EB14A}" type="datetimeFigureOut">
              <a:rPr lang="fr-FR"/>
              <a:pPr>
                <a:defRPr/>
              </a:pPr>
              <a:t>09/12/2013</a:t>
            </a:fld>
            <a:endParaRPr lang="fr-B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E75F39B-0F41-49C8-B5EB-D2344292E4E4}" type="slidenum">
              <a:rPr lang="fr-BE"/>
              <a:pPr>
                <a:defRPr/>
              </a:pPr>
              <a:t>‹N›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E4EE40-1593-40E1-BC9D-05DEB3B8A5D3}" type="datetimeFigureOut">
              <a:rPr lang="en-GB"/>
              <a:pPr>
                <a:defRPr/>
              </a:pPr>
              <a:t>09/12/2013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CCCC80-3916-43CD-8CAC-0A3E4653461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819400"/>
            <a:ext cx="822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pic>
        <p:nvPicPr>
          <p:cNvPr id="1028" name="Picture 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588"/>
            <a:ext cx="9144000" cy="1503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ms.forth.gr/index.php?l=e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www.iacm.forth.g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cs.forth.gr/" TargetMode="External"/><Relationship Id="rId5" Type="http://schemas.openxmlformats.org/officeDocument/2006/relationships/hyperlink" Target="http://www.imbb.forth.gr/index.html" TargetMode="External"/><Relationship Id="rId4" Type="http://schemas.openxmlformats.org/officeDocument/2006/relationships/hyperlink" Target="http://www.iesl.forth.gr/" TargetMode="External"/><Relationship Id="rId9" Type="http://schemas.openxmlformats.org/officeDocument/2006/relationships/hyperlink" Target="http://www.iceht.forth.gr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lp-forward.g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lp-forward.gr/benchmarkin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gbaroutas@help-forward.gr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cp-incontact.eu/nkswiki/index.php?title=5th_INCO_Conference,_Athens,_2-3_June_201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p-incontact.eu/nkswiki/index.php?title=Main_Pag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hyperlink" Target="http://www.help-forward.gr/" TargetMode="External"/><Relationship Id="rId4" Type="http://schemas.openxmlformats.org/officeDocument/2006/relationships/hyperlink" Target="http://www.ncp-incontact.eu/nkswiki/index.php?title=5th_INCO_Conference,_Athens,_2-3_June_201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it-IT" smtClean="0"/>
              <a:t>NCP network </a:t>
            </a:r>
            <a:r>
              <a:rPr lang="it-IT" dirty="0" smtClean="0"/>
              <a:t>development and business plan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George BAROUTAS, 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Technology Transfer Consultant / Electrical &amp; Computer Engineer, Security NCP for H2020,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FORTH/Help-Forward Network</a:t>
            </a:r>
            <a:endParaRPr lang="it-IT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/>
          <a:lstStyle/>
          <a:p>
            <a:r>
              <a:rPr lang="it-IT" dirty="0" smtClean="0"/>
              <a:t>Mapping the NCP national environment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20" y="2708920"/>
            <a:ext cx="82089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 Recipients/”customers”</a:t>
            </a:r>
            <a:r>
              <a:rPr lang="en-GB" sz="2000" b="0" dirty="0" smtClean="0">
                <a:latin typeface="+mn-lt"/>
              </a:rPr>
              <a:t> (</a:t>
            </a:r>
            <a:r>
              <a:rPr lang="en-US" sz="2000" b="0" dirty="0" smtClean="0">
                <a:latin typeface="+mn-lt"/>
              </a:rPr>
              <a:t>organizations and firms</a:t>
            </a:r>
            <a:r>
              <a:rPr lang="en-GB" sz="2000" b="0" dirty="0" smtClean="0">
                <a:latin typeface="+mn-lt"/>
              </a:rPr>
              <a:t>) </a:t>
            </a:r>
            <a:r>
              <a:rPr lang="en-US" sz="2000" b="0" dirty="0" smtClean="0">
                <a:latin typeface="+mn-lt"/>
              </a:rPr>
              <a:t>recording &amp; classification</a:t>
            </a:r>
            <a:r>
              <a:rPr lang="en-GB" sz="2000" b="0" dirty="0" smtClean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(thematic and economic) - EXTERNAL</a:t>
            </a:r>
          </a:p>
          <a:p>
            <a:pPr>
              <a:buFont typeface="Wingdings" pitchFamily="2" charset="2"/>
              <a:buChar char="Ø"/>
            </a:pPr>
            <a:endParaRPr lang="en-US" sz="2000" b="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 Identification of priorities / pilot customers</a:t>
            </a:r>
            <a:r>
              <a:rPr lang="en-GB" sz="2000" b="0" dirty="0" smtClean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(technology producers and users)</a:t>
            </a:r>
          </a:p>
          <a:p>
            <a:pPr>
              <a:buFont typeface="Wingdings" pitchFamily="2" charset="2"/>
              <a:buChar char="Ø"/>
            </a:pPr>
            <a:endParaRPr lang="en-US" sz="2000" b="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 Organization and continuous training of network of NCP partners and NCP multipliers</a:t>
            </a:r>
          </a:p>
          <a:p>
            <a:pPr>
              <a:buFont typeface="Wingdings" pitchFamily="2" charset="2"/>
              <a:buChar char="Ø"/>
            </a:pPr>
            <a:endParaRPr lang="en-US" sz="2000" b="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 Assignment of responsibilities and distribution of tangible targets and anticipated results</a:t>
            </a:r>
            <a:endParaRPr lang="en-GB" sz="2000" b="0" dirty="0" smtClean="0">
              <a:latin typeface="+mn-lt"/>
            </a:endParaRPr>
          </a:p>
          <a:p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/>
          <a:lstStyle/>
          <a:p>
            <a:r>
              <a:rPr lang="it-IT" dirty="0" smtClean="0"/>
              <a:t>NCP Action Plan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2708920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ct val="20000"/>
              </a:spcAft>
              <a:buFont typeface="+mj-lt"/>
              <a:buAutoNum type="arabicPeriod"/>
            </a:pPr>
            <a:r>
              <a:rPr lang="en-US" sz="2400" b="0" dirty="0" smtClean="0">
                <a:latin typeface="+mn-lt"/>
              </a:rPr>
              <a:t>Customers database: Recording academic and research units, enterprises, consultants, public and regional organizations – technology users, etc.</a:t>
            </a:r>
          </a:p>
          <a:p>
            <a:pPr marL="457200" indent="-457200" algn="just">
              <a:spcAft>
                <a:spcPct val="20000"/>
              </a:spcAft>
              <a:buFont typeface="+mj-lt"/>
              <a:buAutoNum type="arabicPeriod"/>
            </a:pPr>
            <a:r>
              <a:rPr lang="en-US" sz="2400" b="0" dirty="0" smtClean="0">
                <a:latin typeface="+mn-lt"/>
              </a:rPr>
              <a:t>Services development</a:t>
            </a:r>
          </a:p>
          <a:p>
            <a:pPr marL="457200" indent="-457200" algn="just">
              <a:spcAft>
                <a:spcPct val="20000"/>
              </a:spcAft>
              <a:buFont typeface="+mj-lt"/>
              <a:buAutoNum type="arabicPeriod"/>
            </a:pPr>
            <a:r>
              <a:rPr lang="en-US" sz="2400" b="0" dirty="0" smtClean="0">
                <a:latin typeface="+mn-lt"/>
              </a:rPr>
              <a:t>Awareness activities</a:t>
            </a:r>
          </a:p>
          <a:p>
            <a:pPr marL="457200" indent="-457200" algn="just">
              <a:spcAft>
                <a:spcPct val="20000"/>
              </a:spcAft>
              <a:buFont typeface="+mj-lt"/>
              <a:buAutoNum type="arabicPeriod"/>
            </a:pPr>
            <a:r>
              <a:rPr lang="en-US" sz="2400" dirty="0" smtClean="0">
                <a:latin typeface="+mn-lt"/>
              </a:rPr>
              <a:t>Contact</a:t>
            </a:r>
            <a:r>
              <a:rPr lang="en-US" sz="2400" b="0" dirty="0" smtClean="0">
                <a:latin typeface="+mn-lt"/>
              </a:rPr>
              <a:t> activities</a:t>
            </a:r>
          </a:p>
          <a:p>
            <a:pPr marL="457200" indent="-457200" algn="just">
              <a:spcAft>
                <a:spcPct val="20000"/>
              </a:spcAft>
              <a:buFont typeface="+mj-lt"/>
              <a:buAutoNum type="arabicPeriod"/>
            </a:pPr>
            <a:r>
              <a:rPr lang="en-US" sz="2400" b="0" dirty="0" smtClean="0">
                <a:latin typeface="+mn-lt"/>
              </a:rPr>
              <a:t>Assistance activities </a:t>
            </a:r>
          </a:p>
          <a:p>
            <a:pPr algn="just"/>
            <a:endParaRPr lang="el-GR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2780928"/>
            <a:ext cx="6192688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Organization Name and contact details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Person in charge and position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Status (state, private, research, education)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Organization Activity, classification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Areas of expertise (classification)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Areas of interest (classification)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Availability for international cooperation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Relativity to Horizon 2020 priorities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Technology audit data</a:t>
            </a:r>
            <a:endParaRPr lang="el-GR" sz="2400" dirty="0">
              <a:latin typeface="+mn-lt"/>
            </a:endParaRPr>
          </a:p>
        </p:txBody>
      </p:sp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457200" y="1493912"/>
            <a:ext cx="8229600" cy="1143000"/>
          </a:xfrm>
        </p:spPr>
        <p:txBody>
          <a:bodyPr/>
          <a:lstStyle/>
          <a:p>
            <a:r>
              <a:rPr lang="it-IT" dirty="0" smtClean="0"/>
              <a:t>NCP Action Plan</a:t>
            </a:r>
            <a:br>
              <a:rPr lang="it-IT" dirty="0" smtClean="0"/>
            </a:br>
            <a:r>
              <a:rPr lang="it-IT" dirty="0" smtClean="0"/>
              <a:t>Customer Portfolio: Customer Profile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/>
          <a:lstStyle/>
          <a:p>
            <a:r>
              <a:rPr lang="it-IT" dirty="0" smtClean="0"/>
              <a:t>NCP Action Plan</a:t>
            </a:r>
            <a:br>
              <a:rPr lang="it-IT" dirty="0" smtClean="0"/>
            </a:br>
            <a:r>
              <a:rPr lang="it-IT" dirty="0" smtClean="0"/>
              <a:t>Services to customers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2870934"/>
            <a:ext cx="71287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Information on H2020 structure and rules of participation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Information on H2020 calls for proposals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Preparation of (outward) partner searches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Retrieval and dissemination of (inward) partner searches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RTD proposal drafting (from advice to consultancy)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Information Days / Brokerage Days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Training seminars on RTD proposal preparation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Monitoring of proposal progress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Assistance in negotiations with the EC services (GPF forms)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Assistance in consortium agreement drafting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864096"/>
          </a:xfrm>
        </p:spPr>
        <p:txBody>
          <a:bodyPr/>
          <a:lstStyle/>
          <a:p>
            <a:r>
              <a:rPr lang="it-IT" dirty="0" smtClean="0"/>
              <a:t>NCP Action Plan – Contact Activities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400050" y="2400300"/>
          <a:ext cx="8343900" cy="4197052"/>
        </p:xfrm>
        <a:graphic>
          <a:graphicData uri="http://schemas.openxmlformats.org/presentationml/2006/ole">
            <p:oleObj spid="_x0000_s23554" name="Document" r:id="rId3" imgW="8023729" imgH="4591921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648072"/>
          </a:xfrm>
        </p:spPr>
        <p:txBody>
          <a:bodyPr/>
          <a:lstStyle/>
          <a:p>
            <a:r>
              <a:rPr lang="it-IT" dirty="0" smtClean="0"/>
              <a:t>NCP Action Plan - Awareness Activities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125760" y="2060848"/>
          <a:ext cx="8892480" cy="4524375"/>
        </p:xfrm>
        <a:graphic>
          <a:graphicData uri="http://schemas.openxmlformats.org/presentationml/2006/ole">
            <p:oleObj spid="_x0000_s22530" name="Document" r:id="rId3" imgW="8016904" imgH="5374704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143000"/>
          </a:xfrm>
        </p:spPr>
        <p:txBody>
          <a:bodyPr/>
          <a:lstStyle/>
          <a:p>
            <a:r>
              <a:rPr lang="it-IT" dirty="0" smtClean="0"/>
              <a:t>NCP Action Plan – Assistance &amp; Advice Activities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67420" y="2487009"/>
          <a:ext cx="8209160" cy="4254359"/>
        </p:xfrm>
        <a:graphic>
          <a:graphicData uri="http://schemas.openxmlformats.org/presentationml/2006/ole">
            <p:oleObj spid="_x0000_s24578" name="Document" r:id="rId3" imgW="8187840" imgH="5067360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792088"/>
          </a:xfrm>
        </p:spPr>
        <p:txBody>
          <a:bodyPr/>
          <a:lstStyle/>
          <a:p>
            <a:r>
              <a:rPr lang="it-IT" dirty="0" smtClean="0"/>
              <a:t>Process Design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23528" y="2564904"/>
            <a:ext cx="1656184" cy="4032448"/>
            <a:chOff x="323528" y="2564904"/>
            <a:chExt cx="1656184" cy="4032448"/>
          </a:xfrm>
        </p:grpSpPr>
        <p:sp>
          <p:nvSpPr>
            <p:cNvPr id="4" name="Rectangle 3"/>
            <p:cNvSpPr/>
            <p:nvPr/>
          </p:nvSpPr>
          <p:spPr>
            <a:xfrm rot="5400000">
              <a:off x="-864604" y="3753036"/>
              <a:ext cx="4032448" cy="165618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3528" y="263691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Information</a:t>
              </a:r>
              <a:endParaRPr lang="el-GR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3528" y="4365104"/>
              <a:ext cx="129614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b="1" dirty="0" smtClean="0"/>
                <a:t>Mediation</a:t>
              </a:r>
              <a:endParaRPr lang="el-GR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6156012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Advice</a:t>
              </a:r>
              <a:endParaRPr lang="el-GR" b="1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123728" y="2708920"/>
            <a:ext cx="1944216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Information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Stream: </a:t>
            </a:r>
          </a:p>
          <a:p>
            <a:r>
              <a:rPr lang="en-US" dirty="0" smtClean="0">
                <a:latin typeface="+mn-lt"/>
              </a:rPr>
              <a:t>-H2020 promotion-Customers training on H2020</a:t>
            </a:r>
          </a:p>
          <a:p>
            <a:r>
              <a:rPr lang="en-US" dirty="0" smtClean="0">
                <a:latin typeface="+mn-lt"/>
              </a:rPr>
              <a:t>Call monitoring</a:t>
            </a:r>
          </a:p>
          <a:p>
            <a:r>
              <a:rPr lang="en-US" dirty="0" smtClean="0">
                <a:latin typeface="+mn-lt"/>
              </a:rPr>
              <a:t>Call promotion</a:t>
            </a:r>
          </a:p>
          <a:p>
            <a:r>
              <a:rPr lang="en-US" dirty="0" smtClean="0">
                <a:latin typeface="+mn-lt"/>
              </a:rPr>
              <a:t>Call results monitoring</a:t>
            </a:r>
            <a:endParaRPr lang="el-GR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5976" y="3042532"/>
            <a:ext cx="2304256" cy="3139321"/>
          </a:xfrm>
          <a:prstGeom prst="rect">
            <a:avLst/>
          </a:prstGeom>
          <a:solidFill>
            <a:srgbClr val="FF3300"/>
          </a:solidFill>
        </p:spPr>
        <p:txBody>
          <a:bodyPr wrap="square" rtlCol="0" anchor="ctr">
            <a:spAutoFit/>
          </a:bodyPr>
          <a:lstStyle/>
          <a:p>
            <a:r>
              <a:rPr lang="en-US" b="1" dirty="0" smtClean="0"/>
              <a:t>Mediation Stream:  </a:t>
            </a:r>
            <a:r>
              <a:rPr lang="en-US" dirty="0" smtClean="0"/>
              <a:t>Customer attraction</a:t>
            </a:r>
          </a:p>
          <a:p>
            <a:r>
              <a:rPr lang="en-US" dirty="0" smtClean="0"/>
              <a:t>Project / Profile Identification</a:t>
            </a:r>
          </a:p>
          <a:p>
            <a:r>
              <a:rPr lang="en-US" dirty="0" smtClean="0"/>
              <a:t>Clarification of terms</a:t>
            </a:r>
          </a:p>
          <a:p>
            <a:r>
              <a:rPr lang="en-US" dirty="0" smtClean="0"/>
              <a:t>Search drafting (outward)</a:t>
            </a:r>
          </a:p>
          <a:p>
            <a:r>
              <a:rPr lang="en-US" dirty="0" smtClean="0"/>
              <a:t>Utilize NCP tools</a:t>
            </a:r>
          </a:p>
          <a:p>
            <a:r>
              <a:rPr lang="en-US" dirty="0" smtClean="0"/>
              <a:t>(Inward) PS retrieval</a:t>
            </a:r>
          </a:p>
          <a:p>
            <a:r>
              <a:rPr lang="en-US" dirty="0" smtClean="0"/>
              <a:t>Dissemination</a:t>
            </a:r>
          </a:p>
          <a:p>
            <a:r>
              <a:rPr lang="en-US" dirty="0" smtClean="0"/>
              <a:t>Matching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6948264" y="3735030"/>
            <a:ext cx="1872208" cy="2862322"/>
          </a:xfrm>
          <a:prstGeom prst="rect">
            <a:avLst/>
          </a:prstGeom>
          <a:solidFill>
            <a:srgbClr val="C00000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Advice Stream:</a:t>
            </a:r>
          </a:p>
          <a:p>
            <a:r>
              <a:rPr lang="en-US" dirty="0" smtClean="0"/>
              <a:t>-Proposal preparation</a:t>
            </a:r>
          </a:p>
          <a:p>
            <a:r>
              <a:rPr lang="en-US" dirty="0" smtClean="0"/>
              <a:t>Progress monitoring</a:t>
            </a:r>
          </a:p>
          <a:p>
            <a:r>
              <a:rPr lang="en-US" dirty="0" smtClean="0"/>
              <a:t>Negotiations with EC </a:t>
            </a:r>
          </a:p>
          <a:p>
            <a:r>
              <a:rPr lang="en-US" dirty="0" smtClean="0"/>
              <a:t>GPF preparation</a:t>
            </a:r>
          </a:p>
          <a:p>
            <a:r>
              <a:rPr lang="en-US" dirty="0" smtClean="0"/>
              <a:t>“After sales” services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5" grpId="1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792088"/>
          </a:xfrm>
        </p:spPr>
        <p:txBody>
          <a:bodyPr/>
          <a:lstStyle/>
          <a:p>
            <a:r>
              <a:rPr lang="it-IT" dirty="0" smtClean="0"/>
              <a:t>Process Design – H2020 Promo &amp; Customer Training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23528" y="2564904"/>
            <a:ext cx="1656184" cy="4032448"/>
            <a:chOff x="323528" y="2564904"/>
            <a:chExt cx="1656184" cy="4032448"/>
          </a:xfrm>
        </p:grpSpPr>
        <p:sp>
          <p:nvSpPr>
            <p:cNvPr id="4" name="Rectangle 3"/>
            <p:cNvSpPr/>
            <p:nvPr/>
          </p:nvSpPr>
          <p:spPr>
            <a:xfrm rot="5400000">
              <a:off x="-864604" y="3753036"/>
              <a:ext cx="4032448" cy="165618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3528" y="2564904"/>
              <a:ext cx="1656184" cy="646331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Information Stream</a:t>
              </a:r>
              <a:endParaRPr lang="el-GR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3528" y="4365104"/>
              <a:ext cx="129614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dirty="0" smtClean="0"/>
                <a:t>Mediation</a:t>
              </a:r>
              <a:endParaRPr lang="el-GR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6156012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Advice</a:t>
              </a:r>
              <a:endParaRPr lang="el-GR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051720" y="2549451"/>
            <a:ext cx="6840760" cy="411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Familiarization of the NCP staff with H2020 documentation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Continuous training of the NCP staff (EC Info days)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Production of H2020 documentation in local language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Preparation of electronic and print publications on H2020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Organization awareness campaign through info events</a:t>
            </a:r>
          </a:p>
          <a:p>
            <a:pPr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Training seminars with hand-on exercises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Person to person advice by experienced NCP staff</a:t>
            </a:r>
            <a:endParaRPr lang="en-US" sz="2400" b="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792088"/>
          </a:xfrm>
        </p:spPr>
        <p:txBody>
          <a:bodyPr/>
          <a:lstStyle/>
          <a:p>
            <a:r>
              <a:rPr lang="it-IT" dirty="0" smtClean="0"/>
              <a:t>Process Design – Call monitoring &amp; promotion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23528" y="2564904"/>
            <a:ext cx="1656184" cy="4032448"/>
            <a:chOff x="323528" y="2564904"/>
            <a:chExt cx="1656184" cy="4032448"/>
          </a:xfrm>
        </p:grpSpPr>
        <p:sp>
          <p:nvSpPr>
            <p:cNvPr id="4" name="Rectangle 3"/>
            <p:cNvSpPr/>
            <p:nvPr/>
          </p:nvSpPr>
          <p:spPr>
            <a:xfrm rot="5400000">
              <a:off x="-864604" y="3753036"/>
              <a:ext cx="4032448" cy="165618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3528" y="2564904"/>
              <a:ext cx="1656184" cy="646331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Information Stream</a:t>
              </a:r>
              <a:endParaRPr lang="el-GR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3528" y="4365104"/>
              <a:ext cx="129614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dirty="0" smtClean="0"/>
                <a:t>Mediation</a:t>
              </a:r>
              <a:endParaRPr lang="el-GR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6156012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Advice</a:t>
              </a:r>
              <a:endParaRPr lang="el-GR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051720" y="2549451"/>
            <a:ext cx="68407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Workprogramme observation for Roadmap of Calls for Proposals</a:t>
            </a:r>
          </a:p>
          <a:p>
            <a:pPr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Cooperation with National Representatives in Programme Committees</a:t>
            </a:r>
          </a:p>
          <a:p>
            <a:pPr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CORDIS monitoring for new Calls</a:t>
            </a:r>
          </a:p>
          <a:p>
            <a:pPr>
              <a:buFont typeface="Wingdings" pitchFamily="2" charset="2"/>
              <a:buChar char="Ø"/>
            </a:pPr>
            <a:endParaRPr lang="en-US" sz="2000" b="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Dissemination campaigns for specific Calls (direct contacts, events, newsletters, use of electronic means), with respect to the deadlines !</a:t>
            </a:r>
          </a:p>
          <a:p>
            <a:pPr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Identification of interested parties and marketing strategy for Call promotion</a:t>
            </a:r>
          </a:p>
          <a:p>
            <a:pPr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Monitoring of Call results in view of the NCP targets (National participation in the Call, distribution of participants, statistics / revision of targets for next call in the same programme</a:t>
            </a:r>
            <a:r>
              <a:rPr lang="en-US" b="0" dirty="0" smtClean="0">
                <a:latin typeface="+mn-lt"/>
              </a:rPr>
              <a:t>)</a:t>
            </a:r>
            <a:endParaRPr lang="en-US" b="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TE_Building-summ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550" y="1556792"/>
            <a:ext cx="7200900" cy="2500312"/>
          </a:xfrm>
          <a:prstGeom prst="rect">
            <a:avLst/>
          </a:prstGeom>
        </p:spPr>
      </p:pic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971600" y="1524000"/>
            <a:ext cx="7200800" cy="1040904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FORTH: Foundation for Research &amp; Technology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422108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6" name="Text Box 122"/>
          <p:cNvSpPr txBox="1">
            <a:spLocks noChangeArrowheads="1"/>
          </p:cNvSpPr>
          <p:nvPr/>
        </p:nvSpPr>
        <p:spPr bwMode="auto">
          <a:xfrm>
            <a:off x="899592" y="4005064"/>
            <a:ext cx="784887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Blip>
                <a:blip r:embed="rId3"/>
              </a:buBlip>
            </a:pPr>
            <a:r>
              <a:rPr lang="en-US" altLang="el-GR" i="1" dirty="0" smtClean="0"/>
              <a:t> </a:t>
            </a:r>
            <a:r>
              <a:rPr lang="en-US" altLang="el-GR" dirty="0" smtClean="0">
                <a:latin typeface="+mj-lt"/>
              </a:rPr>
              <a:t>Established in 1983, headquarters in Heraklion, Crete</a:t>
            </a:r>
          </a:p>
          <a:p>
            <a:pPr eaLnBrk="1" hangingPunct="1">
              <a:buBlip>
                <a:blip r:embed="rId3"/>
              </a:buBlip>
            </a:pPr>
            <a:r>
              <a:rPr lang="en-US" altLang="el-GR" dirty="0" smtClean="0">
                <a:latin typeface="+mj-lt"/>
              </a:rPr>
              <a:t> More than </a:t>
            </a:r>
            <a:r>
              <a:rPr lang="el-GR" altLang="el-GR" dirty="0" smtClean="0">
                <a:latin typeface="+mj-lt"/>
              </a:rPr>
              <a:t>800 </a:t>
            </a:r>
            <a:r>
              <a:rPr lang="en-US" altLang="el-GR" dirty="0" smtClean="0">
                <a:latin typeface="+mj-lt"/>
              </a:rPr>
              <a:t>researchers in various scientific &amp; technological fields</a:t>
            </a:r>
          </a:p>
          <a:p>
            <a:pPr eaLnBrk="1" hangingPunct="1">
              <a:buBlip>
                <a:blip r:embed="rId3"/>
              </a:buBlip>
            </a:pPr>
            <a:r>
              <a:rPr lang="en-US" altLang="el-GR" dirty="0" smtClean="0">
                <a:latin typeface="+mj-lt"/>
              </a:rPr>
              <a:t> 15</a:t>
            </a:r>
            <a:r>
              <a:rPr lang="en-US" altLang="el-GR" baseline="30000" dirty="0" smtClean="0">
                <a:latin typeface="+mj-lt"/>
              </a:rPr>
              <a:t>th</a:t>
            </a:r>
            <a:r>
              <a:rPr lang="en-US" altLang="el-GR" dirty="0" smtClean="0">
                <a:latin typeface="+mj-lt"/>
              </a:rPr>
              <a:t> REC position in FP7 signed grant agreements (period 2007 – 2012)</a:t>
            </a:r>
          </a:p>
          <a:p>
            <a:pPr eaLnBrk="1" hangingPunct="1">
              <a:buBlip>
                <a:blip r:embed="rId3"/>
              </a:buBlip>
            </a:pPr>
            <a:r>
              <a:rPr lang="en-US" altLang="el-GR" b="1" dirty="0" smtClean="0">
                <a:latin typeface="+mj-lt"/>
              </a:rPr>
              <a:t> </a:t>
            </a:r>
            <a:r>
              <a:rPr lang="en-US" altLang="el-GR" dirty="0" smtClean="0">
                <a:latin typeface="+mj-lt"/>
              </a:rPr>
              <a:t>6 Institutes included: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l-GR" dirty="0" smtClean="0">
                <a:latin typeface="+mj-lt"/>
                <a:hlinkClick r:id="rId4"/>
              </a:rPr>
              <a:t>Institute of Electronic Structure and Laser (IESL)</a:t>
            </a:r>
            <a:endParaRPr lang="en-US" altLang="el-GR" dirty="0" smtClean="0">
              <a:latin typeface="+mj-lt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l-GR" dirty="0" smtClean="0">
                <a:latin typeface="+mj-lt"/>
                <a:hlinkClick r:id="rId5"/>
              </a:rPr>
              <a:t>Institute of Molecular Biology and Biotechnology (IMBB)</a:t>
            </a:r>
            <a:endParaRPr lang="en-US" altLang="el-GR" dirty="0" smtClean="0">
              <a:latin typeface="+mj-lt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l-GR" dirty="0" smtClean="0">
                <a:latin typeface="+mj-lt"/>
                <a:hlinkClick r:id="rId6"/>
              </a:rPr>
              <a:t>Institute of Computer Science (ICS)</a:t>
            </a:r>
            <a:endParaRPr lang="en-US" altLang="el-GR" dirty="0" smtClean="0">
              <a:latin typeface="+mj-lt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l-GR" dirty="0" smtClean="0">
                <a:latin typeface="+mj-lt"/>
                <a:hlinkClick r:id="rId7"/>
              </a:rPr>
              <a:t>Institute of Applied and Computational Mathematics (IACM)</a:t>
            </a:r>
            <a:endParaRPr lang="en-US" altLang="el-GR" dirty="0" smtClean="0">
              <a:latin typeface="+mj-lt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>
                <a:latin typeface="+mj-lt"/>
                <a:hlinkClick r:id="rId8"/>
              </a:rPr>
              <a:t>Institute for Mediterranean Studies (IMS)</a:t>
            </a:r>
            <a:endParaRPr lang="en-US" dirty="0" smtClean="0">
              <a:latin typeface="+mj-lt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>
                <a:latin typeface="+mj-lt"/>
                <a:hlinkClick r:id="rId9"/>
              </a:rPr>
              <a:t>Institute of Chemical Engineering Sciences (ICE-HT)</a:t>
            </a:r>
            <a:endParaRPr lang="en-US" altLang="el-GR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792088"/>
          </a:xfrm>
        </p:spPr>
        <p:txBody>
          <a:bodyPr/>
          <a:lstStyle/>
          <a:p>
            <a:r>
              <a:rPr lang="it-IT" dirty="0" smtClean="0"/>
              <a:t>Process Design</a:t>
            </a:r>
            <a:br>
              <a:rPr lang="it-IT" dirty="0" smtClean="0"/>
            </a:br>
            <a:r>
              <a:rPr lang="it-IT" dirty="0" smtClean="0"/>
              <a:t>Clarification of terms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23528" y="2564904"/>
            <a:ext cx="1656184" cy="4032448"/>
            <a:chOff x="323528" y="2564904"/>
            <a:chExt cx="1656184" cy="4032448"/>
          </a:xfrm>
        </p:grpSpPr>
        <p:sp>
          <p:nvSpPr>
            <p:cNvPr id="4" name="Rectangle 3"/>
            <p:cNvSpPr/>
            <p:nvPr/>
          </p:nvSpPr>
          <p:spPr>
            <a:xfrm rot="5400000">
              <a:off x="-864604" y="3753036"/>
              <a:ext cx="4032448" cy="165618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3528" y="263691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Information</a:t>
              </a:r>
              <a:endParaRPr lang="el-GR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3528" y="4226605"/>
              <a:ext cx="1656184" cy="646331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b="1" dirty="0" smtClean="0"/>
                <a:t>Mediation Stream</a:t>
              </a:r>
              <a:endParaRPr lang="el-GR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6156012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Advice</a:t>
              </a:r>
              <a:endParaRPr lang="el-GR" b="1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286000" y="2564904"/>
            <a:ext cx="6858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ct val="100000"/>
              </a:spcAft>
              <a:buFont typeface="Wingdings" pitchFamily="2" charset="2"/>
              <a:buChar char="Ø"/>
            </a:pPr>
            <a:r>
              <a:rPr lang="en-US" sz="2000" dirty="0">
                <a:latin typeface="+mn-lt"/>
              </a:rPr>
              <a:t>Chapter of NCP Services (what we CAN DO and CANNOT DO, obligations of parties, confidentiality issues). Provision of services under contract (regardless the charging </a:t>
            </a:r>
            <a:r>
              <a:rPr lang="en-US" sz="2000" dirty="0" smtClean="0">
                <a:latin typeface="+mn-lt"/>
              </a:rPr>
              <a:t>policy)</a:t>
            </a:r>
          </a:p>
          <a:p>
            <a:pPr algn="just">
              <a:lnSpc>
                <a:spcPct val="120000"/>
              </a:lnSpc>
              <a:spcAft>
                <a:spcPct val="1000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Detailed </a:t>
            </a:r>
            <a:r>
              <a:rPr lang="en-US" sz="2000" dirty="0">
                <a:latin typeface="+mn-lt"/>
              </a:rPr>
              <a:t>service description (novelty check, PS profile draft, active outward search, incoming PS scanning, assistance in proposal drafting following the formation of a consortium</a:t>
            </a:r>
            <a:r>
              <a:rPr lang="en-GB" sz="2000" dirty="0" smtClean="0">
                <a:latin typeface="+mn-lt"/>
              </a:rPr>
              <a:t>)</a:t>
            </a:r>
            <a:r>
              <a:rPr lang="en-US" sz="2000" dirty="0" smtClean="0">
                <a:latin typeface="+mn-lt"/>
              </a:rPr>
              <a:t>Integration </a:t>
            </a:r>
            <a:r>
              <a:rPr lang="en-US" sz="2000" dirty="0">
                <a:latin typeface="+mn-lt"/>
              </a:rPr>
              <a:t>in the NCP information management </a:t>
            </a:r>
            <a:r>
              <a:rPr lang="en-US" sz="2000" dirty="0" smtClean="0">
                <a:latin typeface="+mn-lt"/>
              </a:rPr>
              <a:t>system</a:t>
            </a:r>
          </a:p>
          <a:p>
            <a:pPr algn="just">
              <a:lnSpc>
                <a:spcPct val="120000"/>
              </a:lnSpc>
              <a:spcAft>
                <a:spcPct val="100000"/>
              </a:spcAft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Integration in the NCP information management system </a:t>
            </a:r>
            <a:endParaRPr lang="en-GB" sz="20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792088"/>
          </a:xfrm>
        </p:spPr>
        <p:txBody>
          <a:bodyPr/>
          <a:lstStyle/>
          <a:p>
            <a:r>
              <a:rPr lang="it-IT" dirty="0" smtClean="0"/>
              <a:t>Process Design</a:t>
            </a:r>
            <a:br>
              <a:rPr lang="it-IT" dirty="0" smtClean="0"/>
            </a:br>
            <a:r>
              <a:rPr lang="it-IT" dirty="0" smtClean="0"/>
              <a:t>Customer Attraction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23528" y="2564904"/>
            <a:ext cx="1656184" cy="4032448"/>
            <a:chOff x="323528" y="2564904"/>
            <a:chExt cx="1656184" cy="4032448"/>
          </a:xfrm>
        </p:grpSpPr>
        <p:sp>
          <p:nvSpPr>
            <p:cNvPr id="4" name="Rectangle 3"/>
            <p:cNvSpPr/>
            <p:nvPr/>
          </p:nvSpPr>
          <p:spPr>
            <a:xfrm rot="5400000">
              <a:off x="-864604" y="3753036"/>
              <a:ext cx="4032448" cy="165618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3528" y="263691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Information</a:t>
              </a:r>
              <a:endParaRPr lang="el-GR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3528" y="4226605"/>
              <a:ext cx="1656184" cy="646331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b="1" dirty="0" smtClean="0"/>
                <a:t>Mediation Stream</a:t>
              </a:r>
              <a:endParaRPr lang="el-GR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6156012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Advice</a:t>
              </a:r>
              <a:endParaRPr lang="el-GR" b="1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286000" y="2564904"/>
            <a:ext cx="6030416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Website</a:t>
            </a:r>
            <a:r>
              <a:rPr lang="en-GB" sz="2400" b="0" dirty="0" smtClean="0">
                <a:latin typeface="+mn-lt"/>
              </a:rPr>
              <a:t> (</a:t>
            </a:r>
            <a:r>
              <a:rPr lang="en-US" sz="2400" b="0" dirty="0" smtClean="0">
                <a:latin typeface="+mn-lt"/>
              </a:rPr>
              <a:t>classified calls, RTD proposals, </a:t>
            </a:r>
            <a:r>
              <a:rPr lang="en-GB" sz="2400" b="0" dirty="0" smtClean="0">
                <a:latin typeface="+mn-lt"/>
              </a:rPr>
              <a:t>FAQ)</a:t>
            </a: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Call presentation and promotion – on time</a:t>
            </a: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Training seminars on specific technicalities (e.g. budget)</a:t>
            </a: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Organization and participation in </a:t>
            </a:r>
            <a:r>
              <a:rPr lang="en-GB" sz="2400" b="0" dirty="0" smtClean="0">
                <a:latin typeface="+mn-lt"/>
              </a:rPr>
              <a:t>brokerage events</a:t>
            </a: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Dedicated Newsletter</a:t>
            </a:r>
            <a:endParaRPr lang="en-GB" sz="2400" b="0" dirty="0" smtClean="0">
              <a:latin typeface="+mn-lt"/>
            </a:endParaRP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b="0" dirty="0" smtClean="0">
                <a:latin typeface="+mn-lt"/>
              </a:rPr>
              <a:t>Visibility assessment </a:t>
            </a: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Integrate in the NCP Information Management System</a:t>
            </a:r>
            <a:endParaRPr lang="en-US" sz="2400" b="0" dirty="0" smtClean="0">
              <a:latin typeface="+mn-lt"/>
            </a:endParaRP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endParaRPr lang="en-GB" b="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792088"/>
          </a:xfrm>
        </p:spPr>
        <p:txBody>
          <a:bodyPr/>
          <a:lstStyle/>
          <a:p>
            <a:r>
              <a:rPr lang="it-IT" dirty="0" smtClean="0"/>
              <a:t>Process Design</a:t>
            </a:r>
            <a:br>
              <a:rPr lang="it-IT" dirty="0" smtClean="0"/>
            </a:br>
            <a:r>
              <a:rPr lang="it-IT" dirty="0" smtClean="0"/>
              <a:t>Project / profile identification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23528" y="2564904"/>
            <a:ext cx="1656184" cy="4032448"/>
            <a:chOff x="323528" y="2564904"/>
            <a:chExt cx="1656184" cy="4032448"/>
          </a:xfrm>
        </p:grpSpPr>
        <p:sp>
          <p:nvSpPr>
            <p:cNvPr id="4" name="Rectangle 3"/>
            <p:cNvSpPr/>
            <p:nvPr/>
          </p:nvSpPr>
          <p:spPr>
            <a:xfrm rot="5400000">
              <a:off x="-864604" y="3753036"/>
              <a:ext cx="4032448" cy="165618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3528" y="263691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Information</a:t>
              </a:r>
              <a:endParaRPr lang="el-GR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3528" y="4226605"/>
              <a:ext cx="1656184" cy="646331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b="1" dirty="0" smtClean="0"/>
                <a:t>Mediation Stream</a:t>
              </a:r>
              <a:endParaRPr lang="el-GR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6156012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Advice</a:t>
              </a:r>
              <a:endParaRPr lang="el-GR" b="1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286000" y="2564904"/>
            <a:ext cx="6858000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From previous participations in RTD projects - national, international</a:t>
            </a:r>
            <a:endParaRPr lang="en-GB" sz="2400" dirty="0">
              <a:latin typeface="+mn-lt"/>
            </a:endParaRP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From established Universities, RTOs</a:t>
            </a:r>
            <a:r>
              <a:rPr lang="en-GB" sz="2400" dirty="0">
                <a:latin typeface="+mn-lt"/>
              </a:rPr>
              <a:t> </a:t>
            </a: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From Industrial Federations, Chambers, Sectors</a:t>
            </a: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From investment institutions</a:t>
            </a:r>
            <a:endParaRPr lang="en-GB" sz="2400" dirty="0">
              <a:latin typeface="+mn-lt"/>
            </a:endParaRP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From personal contacts</a:t>
            </a:r>
            <a:endParaRPr lang="en-GB" sz="2400" dirty="0">
              <a:latin typeface="+mn-lt"/>
            </a:endParaRP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From previous Information campaigns (events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Integration in the NCP information management system</a:t>
            </a:r>
            <a:endParaRPr lang="en-GB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792088"/>
          </a:xfrm>
        </p:spPr>
        <p:txBody>
          <a:bodyPr/>
          <a:lstStyle/>
          <a:p>
            <a:r>
              <a:rPr lang="it-IT" dirty="0" smtClean="0"/>
              <a:t>Process Design</a:t>
            </a:r>
            <a:br>
              <a:rPr lang="it-IT" dirty="0" smtClean="0"/>
            </a:br>
            <a:r>
              <a:rPr lang="it-IT" dirty="0" smtClean="0"/>
              <a:t>PS preparation (outward)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23528" y="2564904"/>
            <a:ext cx="1656184" cy="4032448"/>
            <a:chOff x="323528" y="2564904"/>
            <a:chExt cx="1656184" cy="4032448"/>
          </a:xfrm>
        </p:grpSpPr>
        <p:sp>
          <p:nvSpPr>
            <p:cNvPr id="4" name="Rectangle 3"/>
            <p:cNvSpPr/>
            <p:nvPr/>
          </p:nvSpPr>
          <p:spPr>
            <a:xfrm rot="5400000">
              <a:off x="-864604" y="3753036"/>
              <a:ext cx="4032448" cy="165618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3528" y="263691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Information</a:t>
              </a:r>
              <a:endParaRPr lang="el-GR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3528" y="4226605"/>
              <a:ext cx="1656184" cy="646331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b="1" dirty="0" smtClean="0"/>
                <a:t>Mediation Stream</a:t>
              </a:r>
              <a:endParaRPr lang="el-GR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6156012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Advice</a:t>
              </a:r>
              <a:endParaRPr lang="el-GR" b="1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195736" y="2527268"/>
            <a:ext cx="6948264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Check current inward PS portfolio (IMS necessary)</a:t>
            </a:r>
            <a:endParaRPr lang="en-GB" sz="2400" dirty="0">
              <a:latin typeface="+mn-lt"/>
            </a:endParaRP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Check other inward PS (CORDIS and other sources)</a:t>
            </a:r>
            <a:endParaRPr lang="en-GB" sz="2400" dirty="0">
              <a:latin typeface="+mn-lt"/>
            </a:endParaRP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Client reliability </a:t>
            </a:r>
            <a:r>
              <a:rPr lang="en-US" sz="2400" dirty="0" smtClean="0">
                <a:latin typeface="+mn-lt"/>
              </a:rPr>
              <a:t>check </a:t>
            </a:r>
            <a:r>
              <a:rPr lang="en-US" sz="2400" dirty="0">
                <a:latin typeface="+mn-lt"/>
              </a:rPr>
              <a:t>– before the active PS promotion</a:t>
            </a: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Securing customer commitment</a:t>
            </a:r>
            <a:endParaRPr lang="en-GB" sz="2400" dirty="0">
              <a:latin typeface="+mn-lt"/>
            </a:endParaRP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Drafting the Partner Search (PS) – following the standards </a:t>
            </a:r>
            <a:endParaRPr lang="en-GB" sz="2400" dirty="0">
              <a:latin typeface="+mn-lt"/>
            </a:endParaRP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Submission of PS in the cooperating networks  </a:t>
            </a: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Integration </a:t>
            </a:r>
            <a:r>
              <a:rPr lang="en-US" sz="2400" dirty="0">
                <a:latin typeface="+mn-lt"/>
              </a:rPr>
              <a:t>in the </a:t>
            </a:r>
            <a:r>
              <a:rPr lang="en-US" sz="2400" dirty="0" smtClean="0">
                <a:latin typeface="+mn-lt"/>
              </a:rPr>
              <a:t>NCP </a:t>
            </a:r>
            <a:r>
              <a:rPr lang="en-US" sz="2400" dirty="0">
                <a:latin typeface="+mn-lt"/>
              </a:rPr>
              <a:t>information management system</a:t>
            </a:r>
            <a:endParaRPr lang="el-GR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792088"/>
          </a:xfrm>
        </p:spPr>
        <p:txBody>
          <a:bodyPr/>
          <a:lstStyle/>
          <a:p>
            <a:r>
              <a:rPr lang="it-IT" dirty="0" smtClean="0"/>
              <a:t>Process Design</a:t>
            </a:r>
            <a:br>
              <a:rPr lang="it-IT" dirty="0" smtClean="0"/>
            </a:br>
            <a:r>
              <a:rPr lang="it-IT" dirty="0" smtClean="0"/>
              <a:t>Use of NCP networks &amp; Tools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23528" y="2564904"/>
            <a:ext cx="1656184" cy="4032448"/>
            <a:chOff x="323528" y="2564904"/>
            <a:chExt cx="1656184" cy="4032448"/>
          </a:xfrm>
        </p:grpSpPr>
        <p:sp>
          <p:nvSpPr>
            <p:cNvPr id="4" name="Rectangle 3"/>
            <p:cNvSpPr/>
            <p:nvPr/>
          </p:nvSpPr>
          <p:spPr>
            <a:xfrm rot="5400000">
              <a:off x="-864604" y="3753036"/>
              <a:ext cx="4032448" cy="165618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3528" y="263691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Information</a:t>
              </a:r>
              <a:endParaRPr lang="el-GR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3528" y="4226605"/>
              <a:ext cx="1656184" cy="646331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b="1" dirty="0" smtClean="0"/>
                <a:t>Mediation Stream</a:t>
              </a:r>
              <a:endParaRPr lang="el-GR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6156012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Advice</a:t>
              </a:r>
              <a:endParaRPr lang="el-GR" b="1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195736" y="2527268"/>
            <a:ext cx="6948264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 err="1" smtClean="0">
                <a:latin typeface="+mn-lt"/>
              </a:rPr>
              <a:t>Cordis</a:t>
            </a:r>
            <a:r>
              <a:rPr lang="en-US" sz="2400" dirty="0" smtClean="0">
                <a:latin typeface="+mn-lt"/>
              </a:rPr>
              <a:t> (Partners, Projects, Results)</a:t>
            </a:r>
            <a:endParaRPr lang="en-GB" sz="2400" dirty="0">
              <a:latin typeface="+mn-lt"/>
            </a:endParaRP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 Other thematic platforms (e.g. ideal-ist.net )</a:t>
            </a:r>
            <a:endParaRPr lang="en-GB" sz="2400" dirty="0">
              <a:latin typeface="+mn-lt"/>
            </a:endParaRP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National &amp; international NCP BBS systems , NCP mailing lists</a:t>
            </a:r>
            <a:endParaRPr lang="en-GB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792088"/>
          </a:xfrm>
        </p:spPr>
        <p:txBody>
          <a:bodyPr/>
          <a:lstStyle/>
          <a:p>
            <a:r>
              <a:rPr lang="it-IT" dirty="0" smtClean="0"/>
              <a:t>Process Design:</a:t>
            </a:r>
            <a:br>
              <a:rPr lang="it-IT" dirty="0" smtClean="0"/>
            </a:br>
            <a:r>
              <a:rPr lang="it-IT" dirty="0" smtClean="0"/>
              <a:t>Inward PS promo to local clients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23528" y="2564904"/>
            <a:ext cx="1656184" cy="4032448"/>
            <a:chOff x="323528" y="2564904"/>
            <a:chExt cx="1656184" cy="4032448"/>
          </a:xfrm>
        </p:grpSpPr>
        <p:sp>
          <p:nvSpPr>
            <p:cNvPr id="4" name="Rectangle 3"/>
            <p:cNvSpPr/>
            <p:nvPr/>
          </p:nvSpPr>
          <p:spPr>
            <a:xfrm rot="5400000">
              <a:off x="-864604" y="3753036"/>
              <a:ext cx="4032448" cy="165618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3528" y="263691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Information</a:t>
              </a:r>
              <a:endParaRPr lang="el-GR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3528" y="4226605"/>
              <a:ext cx="1656184" cy="646331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b="1" dirty="0" smtClean="0"/>
                <a:t>Mediation Stream</a:t>
              </a:r>
              <a:endParaRPr lang="el-GR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6156012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Advice</a:t>
              </a:r>
              <a:endParaRPr lang="el-GR" b="1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195736" y="2527268"/>
            <a:ext cx="6948264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Dissemination through Web </a:t>
            </a:r>
            <a:r>
              <a:rPr lang="en-US" sz="2400" dirty="0">
                <a:latin typeface="+mn-lt"/>
              </a:rPr>
              <a:t>-</a:t>
            </a:r>
            <a:r>
              <a:rPr lang="en-US" sz="2400" dirty="0" smtClean="0">
                <a:latin typeface="+mn-lt"/>
              </a:rPr>
              <a:t> Web2.0 / Internet / automatic matching tools</a:t>
            </a: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Targeted dissemination through classified lists</a:t>
            </a: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Dissemination of thematically grouped PSs to federations, associations and </a:t>
            </a:r>
            <a:r>
              <a:rPr lang="en-US" sz="2400" dirty="0" err="1" smtClean="0">
                <a:latin typeface="+mn-lt"/>
              </a:rPr>
              <a:t>sectoral</a:t>
            </a:r>
            <a:r>
              <a:rPr lang="en-US" sz="2400" dirty="0" smtClean="0">
                <a:latin typeface="+mn-lt"/>
              </a:rPr>
              <a:t> groupings</a:t>
            </a:r>
            <a:endParaRPr lang="en-GB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792088"/>
          </a:xfrm>
        </p:spPr>
        <p:txBody>
          <a:bodyPr/>
          <a:lstStyle/>
          <a:p>
            <a:r>
              <a:rPr lang="it-IT" dirty="0" smtClean="0"/>
              <a:t>Process Design:</a:t>
            </a:r>
            <a:br>
              <a:rPr lang="it-IT" dirty="0" smtClean="0"/>
            </a:br>
            <a:r>
              <a:rPr lang="en-US" dirty="0" smtClean="0"/>
              <a:t>Matching – making of a consortium</a:t>
            </a:r>
            <a:endParaRPr lang="it-IT" dirty="0" smtClean="0"/>
          </a:p>
        </p:txBody>
      </p:sp>
      <p:grpSp>
        <p:nvGrpSpPr>
          <p:cNvPr id="2" name="Group 19"/>
          <p:cNvGrpSpPr/>
          <p:nvPr/>
        </p:nvGrpSpPr>
        <p:grpSpPr>
          <a:xfrm>
            <a:off x="323528" y="2564904"/>
            <a:ext cx="1656184" cy="4032448"/>
            <a:chOff x="323528" y="2564904"/>
            <a:chExt cx="1656184" cy="4032448"/>
          </a:xfrm>
        </p:grpSpPr>
        <p:sp>
          <p:nvSpPr>
            <p:cNvPr id="4" name="Rectangle 3"/>
            <p:cNvSpPr/>
            <p:nvPr/>
          </p:nvSpPr>
          <p:spPr>
            <a:xfrm rot="5400000">
              <a:off x="-864604" y="3753036"/>
              <a:ext cx="4032448" cy="165618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3528" y="263691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Information</a:t>
              </a:r>
              <a:endParaRPr lang="el-GR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3528" y="4226605"/>
              <a:ext cx="1656184" cy="646331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b="1" dirty="0" smtClean="0"/>
                <a:t>Mediation Stream</a:t>
              </a:r>
              <a:endParaRPr lang="el-GR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6156012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Advice</a:t>
              </a:r>
              <a:endParaRPr lang="el-GR" b="1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195736" y="2527268"/>
            <a:ext cx="6948264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Following an Expression of Interest (</a:t>
            </a:r>
            <a:r>
              <a:rPr lang="en-US" sz="2400" dirty="0" err="1" smtClean="0">
                <a:latin typeface="+mn-lt"/>
              </a:rPr>
              <a:t>EoI</a:t>
            </a:r>
            <a:r>
              <a:rPr lang="en-US" sz="2400" dirty="0" smtClean="0">
                <a:latin typeface="+mn-lt"/>
              </a:rPr>
              <a:t>) for a PS, the role of a NCP is rather limited</a:t>
            </a: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Keeping the other NCP informed is a must</a:t>
            </a:r>
          </a:p>
          <a:p>
            <a:pPr>
              <a:spcAft>
                <a:spcPct val="2000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Nevertheless, the NCP can and should assist his client and facilitate the communication between the interested parties, if this is delayed, obstructed or even interrupted – in close cooperation with the other NCP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792088"/>
          </a:xfrm>
        </p:spPr>
        <p:txBody>
          <a:bodyPr/>
          <a:lstStyle/>
          <a:p>
            <a:r>
              <a:rPr lang="it-IT" dirty="0" smtClean="0"/>
              <a:t>Process Design:</a:t>
            </a:r>
            <a:br>
              <a:rPr lang="it-IT" dirty="0" smtClean="0"/>
            </a:br>
            <a:r>
              <a:rPr lang="it-IT" dirty="0" smtClean="0"/>
              <a:t>Proposal Preparation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23528" y="2564904"/>
            <a:ext cx="1656184" cy="4032448"/>
            <a:chOff x="323528" y="2564904"/>
            <a:chExt cx="1656184" cy="4032448"/>
          </a:xfrm>
        </p:grpSpPr>
        <p:sp>
          <p:nvSpPr>
            <p:cNvPr id="4" name="Rectangle 3"/>
            <p:cNvSpPr/>
            <p:nvPr/>
          </p:nvSpPr>
          <p:spPr>
            <a:xfrm rot="5400000">
              <a:off x="-864604" y="3753036"/>
              <a:ext cx="4032448" cy="165618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3528" y="263691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Information</a:t>
              </a:r>
              <a:endParaRPr lang="el-GR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3528" y="4365104"/>
              <a:ext cx="129614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b="1" dirty="0" smtClean="0"/>
                <a:t>Mediation</a:t>
              </a:r>
              <a:endParaRPr lang="el-GR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6228020"/>
              <a:ext cx="1656184" cy="369332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Advice</a:t>
              </a:r>
              <a:endParaRPr lang="el-GR" b="1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411760" y="2610683"/>
            <a:ext cx="64807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Advice in the non thematic content of the proposal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Advice in topics as such “socio-economic impact of the project”, “relevance to the programme objectives” – always bothering the proposers – is extremely useful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Advice on project management and contingency plans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Advice and recommendations on consortium suitability and balance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Advice on the dissemination plan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Advice on the results exploitation plan &amp; IPR issues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Advice on project budget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Checklist / proof reading</a:t>
            </a:r>
            <a:endParaRPr lang="el-GR" sz="20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792088"/>
          </a:xfrm>
        </p:spPr>
        <p:txBody>
          <a:bodyPr/>
          <a:lstStyle/>
          <a:p>
            <a:r>
              <a:rPr lang="it-IT" dirty="0" smtClean="0"/>
              <a:t>Process Design:</a:t>
            </a:r>
            <a:br>
              <a:rPr lang="it-IT" dirty="0" smtClean="0"/>
            </a:br>
            <a:r>
              <a:rPr lang="it-IT" dirty="0" smtClean="0"/>
              <a:t>Proposal progress monitoring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23528" y="2564904"/>
            <a:ext cx="1656184" cy="4032448"/>
            <a:chOff x="323528" y="2564904"/>
            <a:chExt cx="1656184" cy="4032448"/>
          </a:xfrm>
        </p:grpSpPr>
        <p:sp>
          <p:nvSpPr>
            <p:cNvPr id="4" name="Rectangle 3"/>
            <p:cNvSpPr/>
            <p:nvPr/>
          </p:nvSpPr>
          <p:spPr>
            <a:xfrm rot="5400000">
              <a:off x="-864604" y="3753036"/>
              <a:ext cx="4032448" cy="165618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3528" y="263691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Information</a:t>
              </a:r>
              <a:endParaRPr lang="el-GR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3528" y="4365104"/>
              <a:ext cx="129614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b="1" dirty="0" smtClean="0"/>
                <a:t>Mediation</a:t>
              </a:r>
              <a:endParaRPr lang="el-GR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6228020"/>
              <a:ext cx="1656184" cy="369332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Advice</a:t>
              </a:r>
              <a:endParaRPr lang="el-GR" b="1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411760" y="2610683"/>
            <a:ext cx="64807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Close cooperation with National authority (not just once per year for review)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Frequent communication with the EC Programme NCP coordinator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Close cooperation with the other NCPs indirectly or directly involved in the proposal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Evaluation Summary Report: a learning tool</a:t>
            </a:r>
            <a:endParaRPr lang="el-GR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792088"/>
          </a:xfrm>
        </p:spPr>
        <p:txBody>
          <a:bodyPr/>
          <a:lstStyle/>
          <a:p>
            <a:r>
              <a:rPr lang="it-IT" dirty="0" smtClean="0"/>
              <a:t>Process Design:</a:t>
            </a:r>
            <a:br>
              <a:rPr lang="it-IT" dirty="0" smtClean="0"/>
            </a:br>
            <a:r>
              <a:rPr lang="it-IT" dirty="0" smtClean="0"/>
              <a:t>Contract preparation / Negotiations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323528" y="2564904"/>
            <a:ext cx="1656184" cy="4032448"/>
            <a:chOff x="323528" y="2564904"/>
            <a:chExt cx="1656184" cy="4032448"/>
          </a:xfrm>
        </p:grpSpPr>
        <p:sp>
          <p:nvSpPr>
            <p:cNvPr id="4" name="Rectangle 3"/>
            <p:cNvSpPr/>
            <p:nvPr/>
          </p:nvSpPr>
          <p:spPr>
            <a:xfrm rot="5400000">
              <a:off x="-864604" y="3753036"/>
              <a:ext cx="4032448" cy="1656184"/>
            </a:xfrm>
            <a:prstGeom prst="rect">
              <a:avLst/>
            </a:prstGeom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3528" y="2636912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Information</a:t>
              </a:r>
              <a:endParaRPr lang="el-GR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3528" y="4365104"/>
              <a:ext cx="129614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b="1" dirty="0" smtClean="0"/>
                <a:t>Mediation</a:t>
              </a:r>
              <a:endParaRPr lang="el-GR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6228020"/>
              <a:ext cx="1656184" cy="369332"/>
            </a:xfrm>
            <a:prstGeom prst="rect">
              <a:avLst/>
            </a:prstGeom>
            <a:solidFill>
              <a:srgbClr val="00FF00"/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Advice</a:t>
              </a:r>
              <a:endParaRPr lang="el-GR" b="1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411760" y="2610683"/>
            <a:ext cx="648072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+mn-lt"/>
              </a:rPr>
              <a:t>If the proposal is provisionally accepted …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Amendments in the proposal may be required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Budget revision may be requested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Partners roles may have to be reassigned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Consortia clustering may even be recommended by EC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>
              <a:latin typeface="+mn-lt"/>
            </a:endParaRPr>
          </a:p>
          <a:p>
            <a:pPr algn="just"/>
            <a:r>
              <a:rPr lang="en-US" sz="2400" dirty="0" smtClean="0">
                <a:latin typeface="+mn-lt"/>
              </a:rPr>
              <a:t>If the proposal is finally accepted …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Complicated GPFs have to be completed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Consortium Agreement (check list available)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Management advice may be needed during the project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+mn-lt"/>
              </a:rPr>
              <a:t>Clarification of several point with the Commission services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899592" y="2420888"/>
            <a:ext cx="7848872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Blip>
                <a:blip r:embed="rId2"/>
              </a:buBlip>
            </a:pPr>
            <a:endParaRPr lang="en-US" altLang="el-GR" i="1" dirty="0" smtClean="0"/>
          </a:p>
          <a:p>
            <a:pPr eaLnBrk="1" hangingPunct="1">
              <a:buBlip>
                <a:blip r:embed="rId2"/>
              </a:buBlip>
            </a:pPr>
            <a:r>
              <a:rPr lang="en-US" altLang="el-GR" i="1" dirty="0" smtClean="0"/>
              <a:t> </a:t>
            </a:r>
            <a:r>
              <a:rPr lang="en-US" altLang="el-GR" dirty="0" smtClean="0">
                <a:latin typeface="+mj-lt"/>
              </a:rPr>
              <a:t>Established in 19</a:t>
            </a:r>
            <a:r>
              <a:rPr lang="el-GR" altLang="el-GR" dirty="0" smtClean="0">
                <a:latin typeface="+mj-lt"/>
              </a:rPr>
              <a:t>91</a:t>
            </a:r>
            <a:r>
              <a:rPr lang="en-US" altLang="el-GR" dirty="0" smtClean="0">
                <a:latin typeface="+mj-lt"/>
              </a:rPr>
              <a:t>, headquarters in Athens, Greece</a:t>
            </a:r>
          </a:p>
          <a:p>
            <a:pPr eaLnBrk="1" hangingPunct="1">
              <a:buBlip>
                <a:blip r:embed="rId2"/>
              </a:buBlip>
            </a:pPr>
            <a:r>
              <a:rPr lang="en-US" altLang="el-GR" dirty="0" smtClean="0">
                <a:latin typeface="+mj-lt"/>
              </a:rPr>
              <a:t> Targets in bridging the gap between Research &amp; Industry </a:t>
            </a:r>
          </a:p>
          <a:p>
            <a:pPr algn="just" eaLnBrk="1" hangingPunct="1">
              <a:buBlip>
                <a:blip r:embed="rId2"/>
              </a:buBlip>
            </a:pPr>
            <a:r>
              <a:rPr lang="en-US" altLang="el-GR" dirty="0" smtClean="0">
                <a:latin typeface="+mj-lt"/>
              </a:rPr>
              <a:t> Offers Technology Transfer brokerage services to Greek companies and Research Institutions and provides information, mediation and advisory services to all stages of Technology Transfer and Exploitation of Research Results: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l-GR" dirty="0" smtClean="0">
                <a:latin typeface="+mj-lt"/>
              </a:rPr>
              <a:t>Funding opportunities identification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l-GR" dirty="0" smtClean="0">
                <a:latin typeface="+mj-lt"/>
              </a:rPr>
              <a:t>Detection of technological needs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l-GR" dirty="0" smtClean="0">
                <a:latin typeface="+mj-lt"/>
              </a:rPr>
              <a:t>Technology watch and evaluation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l-GR" dirty="0" smtClean="0">
                <a:latin typeface="+mj-lt"/>
              </a:rPr>
              <a:t>Partner search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l-GR" dirty="0" smtClean="0">
                <a:latin typeface="+mj-lt"/>
              </a:rPr>
              <a:t>Technology transfer negotiations support</a:t>
            </a:r>
          </a:p>
          <a:p>
            <a:pPr eaLnBrk="1" hangingPunct="1">
              <a:buBlip>
                <a:blip r:embed="rId2"/>
              </a:buBlip>
            </a:pPr>
            <a:r>
              <a:rPr lang="en-US" altLang="el-GR" dirty="0" smtClean="0">
                <a:latin typeface="+mj-lt"/>
              </a:rPr>
              <a:t>  Member of European Enterprise Network</a:t>
            </a:r>
          </a:p>
          <a:p>
            <a:pPr algn="just" eaLnBrk="1" hangingPunct="1">
              <a:buBlip>
                <a:blip r:embed="rId2"/>
              </a:buBlip>
            </a:pPr>
            <a:r>
              <a:rPr lang="en-US" altLang="el-GR" dirty="0" smtClean="0">
                <a:latin typeface="+mj-lt"/>
              </a:rPr>
              <a:t> Coordinating or partnering in various EU bilateral and multilateral international cooperation projects (</a:t>
            </a:r>
            <a:r>
              <a:rPr lang="en-US" altLang="el-GR" b="1" dirty="0" smtClean="0">
                <a:latin typeface="+mj-lt"/>
              </a:rPr>
              <a:t>EU-China – </a:t>
            </a:r>
            <a:r>
              <a:rPr lang="en-US" altLang="el-GR" b="1" dirty="0" err="1" smtClean="0">
                <a:latin typeface="+mj-lt"/>
              </a:rPr>
              <a:t>Coord</a:t>
            </a:r>
            <a:r>
              <a:rPr lang="en-US" altLang="el-GR" b="1" dirty="0" smtClean="0">
                <a:latin typeface="+mj-lt"/>
              </a:rPr>
              <a:t>., EU-South Africa – </a:t>
            </a:r>
            <a:r>
              <a:rPr lang="en-US" altLang="el-GR" b="1" dirty="0" err="1" smtClean="0">
                <a:latin typeface="+mj-lt"/>
              </a:rPr>
              <a:t>Coord</a:t>
            </a:r>
            <a:r>
              <a:rPr lang="en-US" altLang="el-GR" b="1" dirty="0" smtClean="0">
                <a:latin typeface="+mj-lt"/>
              </a:rPr>
              <a:t>.</a:t>
            </a:r>
            <a:r>
              <a:rPr lang="en-US" altLang="el-GR" dirty="0" smtClean="0">
                <a:latin typeface="+mj-lt"/>
              </a:rPr>
              <a:t>, EU-</a:t>
            </a:r>
            <a:r>
              <a:rPr lang="en-US" altLang="el-GR" dirty="0" err="1" smtClean="0">
                <a:latin typeface="+mj-lt"/>
              </a:rPr>
              <a:t>Subsaharan</a:t>
            </a:r>
            <a:r>
              <a:rPr lang="en-US" altLang="el-GR" dirty="0" smtClean="0">
                <a:latin typeface="+mj-lt"/>
              </a:rPr>
              <a:t> Africa, EU-Brazil etc.)</a:t>
            </a:r>
          </a:p>
        </p:txBody>
      </p:sp>
      <p:pic>
        <p:nvPicPr>
          <p:cNvPr id="8" name="Picture 7" descr="image001.gif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1484784"/>
            <a:ext cx="2880320" cy="874051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/>
          <a:lstStyle/>
          <a:p>
            <a:r>
              <a:rPr lang="it-IT" dirty="0" smtClean="0"/>
              <a:t>Monitoring of Targets, Activities, Processes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544" y="2708920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dirty="0" smtClean="0">
                <a:latin typeface="+mn-lt"/>
              </a:rPr>
              <a:t>A crucial step for the improvement of NCPs offices and networks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Important role in this step is the right definition of Management &amp; Performance Indicators</a:t>
            </a:r>
            <a:endParaRPr lang="el-GR" sz="32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/>
          <a:lstStyle/>
          <a:p>
            <a:r>
              <a:rPr lang="it-IT" dirty="0" smtClean="0"/>
              <a:t>Monitoring of Targets, Activities, Processes – Management Indicators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71450" y="2495550"/>
          <a:ext cx="8782050" cy="4965898"/>
        </p:xfrm>
        <a:graphic>
          <a:graphicData uri="http://schemas.openxmlformats.org/presentationml/2006/ole">
            <p:oleObj spid="_x0000_s26626" name="Document" r:id="rId3" imgW="9305457" imgH="5536734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/>
          <a:lstStyle/>
          <a:p>
            <a:r>
              <a:rPr lang="it-IT" dirty="0" smtClean="0"/>
              <a:t>Monitoring of Targets, Activities, Processes – Performance Indicators</a:t>
            </a: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0" y="2598738"/>
          <a:ext cx="9112250" cy="4572000"/>
        </p:xfrm>
        <a:graphic>
          <a:graphicData uri="http://schemas.openxmlformats.org/presentationml/2006/ole">
            <p:oleObj spid="_x0000_s27651" name="Document" r:id="rId3" imgW="5633392" imgH="2826556" progId="Word.Documen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143000"/>
          </a:xfrm>
        </p:spPr>
        <p:txBody>
          <a:bodyPr/>
          <a:lstStyle/>
          <a:p>
            <a:r>
              <a:rPr lang="it-IT" dirty="0" smtClean="0"/>
              <a:t>Monitoring of Targets, Activities,</a:t>
            </a:r>
            <a:br>
              <a:rPr lang="it-IT" dirty="0" smtClean="0"/>
            </a:br>
            <a:r>
              <a:rPr lang="it-IT" dirty="0" smtClean="0"/>
              <a:t>A new Help-forward benchmarking tool!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708920"/>
            <a:ext cx="88204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Development of benchmarking tool based on the indicators shown above and with a broad and exhaustive collection of related answers from NCP offices and networks.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Tool available upon request at </a:t>
            </a:r>
            <a:r>
              <a:rPr lang="en-US" sz="2400" dirty="0" smtClean="0">
                <a:latin typeface="+mn-lt"/>
                <a:hlinkClick r:id="rId2"/>
              </a:rPr>
              <a:t>http://www.help-forward.gr/benchmarking</a:t>
            </a:r>
            <a:endParaRPr lang="en-US" sz="240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Creates analytical reports and sends them automatically  to the corresponding NCP office….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+mn-lt"/>
              </a:rPr>
              <a:t> Each NCP has the opportunity to follow it’s scores and check the strong and weak points in order to get better…</a:t>
            </a:r>
          </a:p>
          <a:p>
            <a:pPr>
              <a:buFont typeface="Wingdings" pitchFamily="2" charset="2"/>
              <a:buChar char="Ø"/>
            </a:pPr>
            <a:endParaRPr lang="el-GR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magine 22" descr="C:\Documents and Settings\C.Stefanelli\Desktop\88x3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953000"/>
            <a:ext cx="12573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Segnaposto contenuto 2"/>
          <p:cNvSpPr txBox="1">
            <a:spLocks/>
          </p:cNvSpPr>
          <p:nvPr/>
        </p:nvSpPr>
        <p:spPr bwMode="auto">
          <a:xfrm>
            <a:off x="228600" y="5334000"/>
            <a:ext cx="86868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20000"/>
              </a:spcBef>
            </a:pPr>
            <a:r>
              <a:rPr lang="en-US" sz="1400">
                <a:latin typeface="Calibri" pitchFamily="34" charset="0"/>
                <a:ea typeface="ＭＳ Ｐゴシック" pitchFamily="34" charset="-128"/>
              </a:rPr>
              <a:t>This work is licensed under a Creative Commons Attribution-NonCommercial-ShareAlike 3.0 Unported License</a:t>
            </a:r>
            <a:endParaRPr lang="en-US" sz="150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196" name="Segnaposto contenuto 2"/>
          <p:cNvSpPr txBox="1">
            <a:spLocks/>
          </p:cNvSpPr>
          <p:nvPr/>
        </p:nvSpPr>
        <p:spPr bwMode="auto">
          <a:xfrm>
            <a:off x="2195736" y="4725144"/>
            <a:ext cx="622595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spcBef>
                <a:spcPct val="20000"/>
              </a:spcBef>
            </a:pPr>
            <a:r>
              <a:rPr lang="it-IT" sz="4000" b="1" dirty="0">
                <a:solidFill>
                  <a:srgbClr val="969696"/>
                </a:solidFill>
                <a:latin typeface="Calibri" pitchFamily="34" charset="0"/>
                <a:ea typeface="ＭＳ Ｐゴシック" pitchFamily="34" charset="-128"/>
              </a:rPr>
              <a:t>www.medspring.eu</a:t>
            </a:r>
            <a:endParaRPr lang="it-IT" sz="4000" b="1" noProof="1">
              <a:solidFill>
                <a:srgbClr val="969696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496" y="1988840"/>
            <a:ext cx="8517632" cy="648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Thank you for your attention!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3645024"/>
            <a:ext cx="9144000" cy="11521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George Baroutas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gbaroutas@help-forward.gr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Technology &amp; Transfer Consultant / Electrical &amp; Computer Engineer</a:t>
            </a: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PRAXI Network / Foundation for Research and Technology Hellas (FORTH)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291565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4"/>
              </a:rPr>
              <a:t>Waiting for you at June in Athens!</a:t>
            </a:r>
            <a:endParaRPr lang="el-G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3084984" y="1268760"/>
            <a:ext cx="4583360" cy="1143000"/>
          </a:xfrm>
        </p:spPr>
        <p:txBody>
          <a:bodyPr/>
          <a:lstStyle/>
          <a:p>
            <a:r>
              <a:rPr lang="it-IT" dirty="0" smtClean="0"/>
              <a:t>NCP activities</a:t>
            </a:r>
          </a:p>
        </p:txBody>
      </p:sp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899592" y="2420888"/>
            <a:ext cx="7848872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Blip>
                <a:blip r:embed="rId2"/>
              </a:buBlip>
            </a:pPr>
            <a:endParaRPr lang="en-US" altLang="el-GR" dirty="0" smtClean="0">
              <a:latin typeface="+mj-lt"/>
            </a:endParaRPr>
          </a:p>
          <a:p>
            <a:pPr eaLnBrk="1" hangingPunct="1">
              <a:buBlip>
                <a:blip r:embed="rId2"/>
              </a:buBlip>
            </a:pPr>
            <a:r>
              <a:rPr lang="en-US" altLang="el-GR" dirty="0" smtClean="0">
                <a:latin typeface="+mj-lt"/>
              </a:rPr>
              <a:t>Nominated with 7 thematic NCPs under FP7</a:t>
            </a:r>
          </a:p>
          <a:p>
            <a:pPr eaLnBrk="1" hangingPunct="1">
              <a:buBlip>
                <a:blip r:embed="rId2"/>
              </a:buBlip>
            </a:pPr>
            <a:r>
              <a:rPr lang="en-US" altLang="el-GR" dirty="0" smtClean="0">
                <a:latin typeface="+mj-lt"/>
              </a:rPr>
              <a:t> 9 thematic NCPs under Horizon 2020</a:t>
            </a:r>
          </a:p>
          <a:p>
            <a:pPr eaLnBrk="1" hangingPunct="1">
              <a:buBlip>
                <a:blip r:embed="rId2"/>
              </a:buBlip>
            </a:pPr>
            <a:r>
              <a:rPr lang="en-US" altLang="el-GR" dirty="0" smtClean="0">
                <a:latin typeface="+mj-lt"/>
              </a:rPr>
              <a:t> Coordinator of </a:t>
            </a:r>
            <a:r>
              <a:rPr lang="en-US" altLang="el-GR" dirty="0" smtClean="0">
                <a:latin typeface="+mj-lt"/>
                <a:hlinkClick r:id="rId3"/>
              </a:rPr>
              <a:t>INCONTACT one world</a:t>
            </a:r>
            <a:r>
              <a:rPr lang="en-US" altLang="el-GR" dirty="0" smtClean="0">
                <a:latin typeface="+mj-lt"/>
              </a:rPr>
              <a:t> project AND also of </a:t>
            </a:r>
            <a:r>
              <a:rPr lang="en-US" altLang="el-GR" dirty="0" smtClean="0">
                <a:latin typeface="+mj-lt"/>
                <a:hlinkClick r:id="rId4"/>
              </a:rPr>
              <a:t>INCONTACT 2020</a:t>
            </a:r>
            <a:r>
              <a:rPr lang="en-US" altLang="el-GR" dirty="0" smtClean="0">
                <a:latin typeface="+mj-lt"/>
              </a:rPr>
              <a:t> project</a:t>
            </a:r>
          </a:p>
          <a:p>
            <a:pPr eaLnBrk="1" hangingPunct="1"/>
            <a:endParaRPr lang="en-US" altLang="el-GR" dirty="0" smtClean="0">
              <a:latin typeface="+mj-lt"/>
            </a:endParaRPr>
          </a:p>
          <a:p>
            <a:pPr eaLnBrk="1" hangingPunct="1"/>
            <a:endParaRPr lang="en-US" altLang="el-GR" dirty="0" smtClean="0">
              <a:latin typeface="+mj-lt"/>
            </a:endParaRPr>
          </a:p>
          <a:p>
            <a:pPr eaLnBrk="1" hangingPunct="1">
              <a:buBlip>
                <a:blip r:embed="rId2"/>
              </a:buBlip>
            </a:pPr>
            <a:r>
              <a:rPr lang="en-US" altLang="el-GR" dirty="0" smtClean="0">
                <a:latin typeface="+mj-lt"/>
              </a:rPr>
              <a:t> </a:t>
            </a:r>
            <a:r>
              <a:rPr lang="en-US" altLang="el-GR" b="1" dirty="0" smtClean="0">
                <a:latin typeface="+mj-lt"/>
              </a:rPr>
              <a:t>INCONTACT 2020</a:t>
            </a:r>
            <a:r>
              <a:rPr lang="en-US" altLang="el-GR" dirty="0" smtClean="0">
                <a:latin typeface="+mj-lt"/>
              </a:rPr>
              <a:t> objectives: </a:t>
            </a:r>
          </a:p>
          <a:p>
            <a:pPr marL="1085850" lvl="1" indent="-342900"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>
                    <a:lumMod val="75000"/>
                  </a:schemeClr>
                </a:solidFill>
                <a:latin typeface="Calibri"/>
                <a:ea typeface="SimSun"/>
                <a:cs typeface="Calibri"/>
              </a:rPr>
              <a:t>To build upon the previous achievements of the two previous INCONTACT activities;</a:t>
            </a:r>
            <a:endParaRPr lang="el-GR" sz="2000" dirty="0" smtClean="0">
              <a:solidFill>
                <a:schemeClr val="tx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1085850" lvl="1" indent="-342900"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GB" dirty="0" smtClean="0">
                <a:solidFill>
                  <a:schemeClr val="tx1">
                    <a:lumMod val="75000"/>
                  </a:schemeClr>
                </a:solidFill>
                <a:latin typeface="Calibri"/>
                <a:ea typeface="SimSun"/>
                <a:cs typeface="Calibri"/>
              </a:rPr>
              <a:t>To offer to the INCO community a bridge between FP7 and Horizon 2020</a:t>
            </a:r>
            <a:endParaRPr lang="el-GR" sz="2000" dirty="0" smtClean="0">
              <a:solidFill>
                <a:schemeClr val="tx1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eaLnBrk="1" hangingPunct="1">
              <a:buBlip>
                <a:blip r:embed="rId2"/>
              </a:buBlip>
            </a:pPr>
            <a:endParaRPr lang="en-US" altLang="el-GR" dirty="0" smtClean="0">
              <a:latin typeface="+mj-lt"/>
            </a:endParaRPr>
          </a:p>
          <a:p>
            <a:pPr eaLnBrk="1" hangingPunct="1"/>
            <a:endParaRPr lang="en-US" altLang="el-GR" dirty="0" smtClean="0">
              <a:latin typeface="+mj-lt"/>
            </a:endParaRPr>
          </a:p>
        </p:txBody>
      </p:sp>
      <p:pic>
        <p:nvPicPr>
          <p:cNvPr id="5" name="Picture 4" descr="image001.gif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5576" y="1484784"/>
            <a:ext cx="2880320" cy="874051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/>
          <a:lstStyle/>
          <a:p>
            <a:r>
              <a:rPr lang="it-IT" dirty="0" smtClean="0"/>
              <a:t>NCP top performance is not an easy task..</a:t>
            </a:r>
          </a:p>
        </p:txBody>
      </p:sp>
      <p:sp>
        <p:nvSpPr>
          <p:cNvPr id="5" name="Freeform 4"/>
          <p:cNvSpPr/>
          <p:nvPr/>
        </p:nvSpPr>
        <p:spPr>
          <a:xfrm>
            <a:off x="3718559" y="2708921"/>
            <a:ext cx="3901440" cy="1250552"/>
          </a:xfrm>
          <a:custGeom>
            <a:avLst/>
            <a:gdLst>
              <a:gd name="connsiteX0" fmla="*/ 208430 w 1250552"/>
              <a:gd name="connsiteY0" fmla="*/ 0 h 3901440"/>
              <a:gd name="connsiteX1" fmla="*/ 1042122 w 1250552"/>
              <a:gd name="connsiteY1" fmla="*/ 0 h 3901440"/>
              <a:gd name="connsiteX2" fmla="*/ 1189504 w 1250552"/>
              <a:gd name="connsiteY2" fmla="*/ 61048 h 3901440"/>
              <a:gd name="connsiteX3" fmla="*/ 1250552 w 1250552"/>
              <a:gd name="connsiteY3" fmla="*/ 208430 h 3901440"/>
              <a:gd name="connsiteX4" fmla="*/ 1250552 w 1250552"/>
              <a:gd name="connsiteY4" fmla="*/ 3901440 h 3901440"/>
              <a:gd name="connsiteX5" fmla="*/ 1250552 w 1250552"/>
              <a:gd name="connsiteY5" fmla="*/ 3901440 h 3901440"/>
              <a:gd name="connsiteX6" fmla="*/ 1250552 w 1250552"/>
              <a:gd name="connsiteY6" fmla="*/ 3901440 h 3901440"/>
              <a:gd name="connsiteX7" fmla="*/ 0 w 1250552"/>
              <a:gd name="connsiteY7" fmla="*/ 3901440 h 3901440"/>
              <a:gd name="connsiteX8" fmla="*/ 0 w 1250552"/>
              <a:gd name="connsiteY8" fmla="*/ 3901440 h 3901440"/>
              <a:gd name="connsiteX9" fmla="*/ 0 w 1250552"/>
              <a:gd name="connsiteY9" fmla="*/ 3901440 h 3901440"/>
              <a:gd name="connsiteX10" fmla="*/ 0 w 1250552"/>
              <a:gd name="connsiteY10" fmla="*/ 208430 h 3901440"/>
              <a:gd name="connsiteX11" fmla="*/ 61048 w 1250552"/>
              <a:gd name="connsiteY11" fmla="*/ 61048 h 3901440"/>
              <a:gd name="connsiteX12" fmla="*/ 208430 w 1250552"/>
              <a:gd name="connsiteY12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50552" h="3901440">
                <a:moveTo>
                  <a:pt x="1250552" y="650255"/>
                </a:moveTo>
                <a:lnTo>
                  <a:pt x="1250552" y="3251185"/>
                </a:lnTo>
                <a:cubicBezTo>
                  <a:pt x="1250552" y="3423643"/>
                  <a:pt x="1243513" y="3589038"/>
                  <a:pt x="1230984" y="3710984"/>
                </a:cubicBezTo>
                <a:cubicBezTo>
                  <a:pt x="1218455" y="3832930"/>
                  <a:pt x="1201462" y="3901440"/>
                  <a:pt x="1183743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183743" y="0"/>
                </a:lnTo>
                <a:cubicBezTo>
                  <a:pt x="1201462" y="0"/>
                  <a:pt x="1218455" y="68510"/>
                  <a:pt x="1230984" y="190456"/>
                </a:cubicBezTo>
                <a:cubicBezTo>
                  <a:pt x="1243513" y="312402"/>
                  <a:pt x="1250552" y="477797"/>
                  <a:pt x="1250552" y="650255"/>
                </a:cubicBez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8111" tIns="120101" rIns="179156" bIns="120103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NCP Strategy (what NCP wants to achieve)</a:t>
            </a:r>
            <a:endParaRPr lang="el-GR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NCP Targets (tangible and intangible)</a:t>
            </a:r>
            <a:endParaRPr lang="en-GB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600" kern="1200" dirty="0" smtClean="0"/>
              <a:t>NCP Character (what, how, with whom)</a:t>
            </a:r>
            <a:endParaRPr lang="en-GB" sz="1600" kern="1200" dirty="0"/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GB" sz="1600" kern="1200" dirty="0" smtClean="0"/>
              <a:t>NCP environment</a:t>
            </a:r>
            <a:endParaRPr lang="en-GB" sz="1600" kern="1200" dirty="0"/>
          </a:p>
        </p:txBody>
      </p:sp>
      <p:sp>
        <p:nvSpPr>
          <p:cNvPr id="6" name="Freeform 5"/>
          <p:cNvSpPr/>
          <p:nvPr/>
        </p:nvSpPr>
        <p:spPr>
          <a:xfrm>
            <a:off x="1524000" y="2679352"/>
            <a:ext cx="2194560" cy="1309687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2524" tIns="138229" rIns="212524" bIns="138229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900" kern="1200" dirty="0" smtClean="0"/>
              <a:t>Concept</a:t>
            </a:r>
            <a:endParaRPr lang="el-GR" sz="3900" kern="1200" dirty="0"/>
          </a:p>
        </p:txBody>
      </p:sp>
      <p:sp>
        <p:nvSpPr>
          <p:cNvPr id="7" name="Freeform 6"/>
          <p:cNvSpPr/>
          <p:nvPr/>
        </p:nvSpPr>
        <p:spPr>
          <a:xfrm>
            <a:off x="3718560" y="4185492"/>
            <a:ext cx="3901440" cy="1047750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5"/>
                </a:moveTo>
                <a:lnTo>
                  <a:pt x="1047750" y="3251185"/>
                </a:lnTo>
                <a:cubicBezTo>
                  <a:pt x="1047750" y="3423645"/>
                  <a:pt x="1042809" y="3589038"/>
                  <a:pt x="1034014" y="3710983"/>
                </a:cubicBezTo>
                <a:cubicBezTo>
                  <a:pt x="1025219" y="3832929"/>
                  <a:pt x="1013290" y="3901440"/>
                  <a:pt x="1000853" y="3901436"/>
                </a:cubicBezTo>
                <a:cubicBezTo>
                  <a:pt x="667235" y="3901436"/>
                  <a:pt x="333617" y="3901440"/>
                  <a:pt x="0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13291" y="0"/>
                  <a:pt x="1025219" y="68507"/>
                  <a:pt x="1034014" y="190457"/>
                </a:cubicBezTo>
                <a:cubicBezTo>
                  <a:pt x="1042809" y="312402"/>
                  <a:pt x="1047750" y="477798"/>
                  <a:pt x="1047750" y="650255"/>
                </a:cubicBezTo>
                <a:lnTo>
                  <a:pt x="1047750" y="650255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1" tIns="85437" rIns="119726" bIns="85437" numCol="1" spcCol="1270" anchor="ctr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800" kern="1200" dirty="0" smtClean="0"/>
              <a:t>NCP Action Plan</a:t>
            </a:r>
            <a:endParaRPr lang="el-GR" sz="1800" kern="1200" dirty="0"/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800" kern="1200" dirty="0" smtClean="0"/>
              <a:t>NCP Process Design &amp; Flow</a:t>
            </a:r>
            <a:endParaRPr lang="el-GR" sz="1800" kern="1200" dirty="0"/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800" kern="1200" dirty="0" smtClean="0"/>
              <a:t>Process Monitoring</a:t>
            </a:r>
            <a:endParaRPr lang="el-GR" sz="1800" kern="1200" dirty="0"/>
          </a:p>
        </p:txBody>
      </p:sp>
      <p:sp>
        <p:nvSpPr>
          <p:cNvPr id="8" name="Freeform 7"/>
          <p:cNvSpPr/>
          <p:nvPr/>
        </p:nvSpPr>
        <p:spPr>
          <a:xfrm>
            <a:off x="1524000" y="4054524"/>
            <a:ext cx="2194560" cy="1309687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2524" tIns="138229" rIns="212524" bIns="138229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900" kern="1200" dirty="0" smtClean="0"/>
              <a:t>Method</a:t>
            </a:r>
            <a:endParaRPr lang="el-GR" sz="3900" kern="1200" dirty="0"/>
          </a:p>
        </p:txBody>
      </p:sp>
      <p:sp>
        <p:nvSpPr>
          <p:cNvPr id="9" name="Freeform 8"/>
          <p:cNvSpPr/>
          <p:nvPr/>
        </p:nvSpPr>
        <p:spPr>
          <a:xfrm>
            <a:off x="3718560" y="5560664"/>
            <a:ext cx="3901440" cy="1047750"/>
          </a:xfrm>
          <a:custGeom>
            <a:avLst/>
            <a:gdLst>
              <a:gd name="connsiteX0" fmla="*/ 174629 w 1047750"/>
              <a:gd name="connsiteY0" fmla="*/ 0 h 3901440"/>
              <a:gd name="connsiteX1" fmla="*/ 873121 w 1047750"/>
              <a:gd name="connsiteY1" fmla="*/ 0 h 3901440"/>
              <a:gd name="connsiteX2" fmla="*/ 996602 w 1047750"/>
              <a:gd name="connsiteY2" fmla="*/ 51148 h 3901440"/>
              <a:gd name="connsiteX3" fmla="*/ 1047749 w 1047750"/>
              <a:gd name="connsiteY3" fmla="*/ 174629 h 3901440"/>
              <a:gd name="connsiteX4" fmla="*/ 1047750 w 1047750"/>
              <a:gd name="connsiteY4" fmla="*/ 3901440 h 3901440"/>
              <a:gd name="connsiteX5" fmla="*/ 1047750 w 1047750"/>
              <a:gd name="connsiteY5" fmla="*/ 3901440 h 3901440"/>
              <a:gd name="connsiteX6" fmla="*/ 1047750 w 1047750"/>
              <a:gd name="connsiteY6" fmla="*/ 3901440 h 3901440"/>
              <a:gd name="connsiteX7" fmla="*/ 0 w 1047750"/>
              <a:gd name="connsiteY7" fmla="*/ 3901440 h 3901440"/>
              <a:gd name="connsiteX8" fmla="*/ 0 w 1047750"/>
              <a:gd name="connsiteY8" fmla="*/ 3901440 h 3901440"/>
              <a:gd name="connsiteX9" fmla="*/ 0 w 1047750"/>
              <a:gd name="connsiteY9" fmla="*/ 3901440 h 3901440"/>
              <a:gd name="connsiteX10" fmla="*/ 0 w 1047750"/>
              <a:gd name="connsiteY10" fmla="*/ 174629 h 3901440"/>
              <a:gd name="connsiteX11" fmla="*/ 51148 w 1047750"/>
              <a:gd name="connsiteY11" fmla="*/ 51148 h 3901440"/>
              <a:gd name="connsiteX12" fmla="*/ 174629 w 1047750"/>
              <a:gd name="connsiteY12" fmla="*/ 1 h 3901440"/>
              <a:gd name="connsiteX13" fmla="*/ 174629 w 1047750"/>
              <a:gd name="connsiteY13" fmla="*/ 0 h 390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47750" h="3901440">
                <a:moveTo>
                  <a:pt x="1047750" y="650255"/>
                </a:moveTo>
                <a:lnTo>
                  <a:pt x="1047750" y="3251185"/>
                </a:lnTo>
                <a:cubicBezTo>
                  <a:pt x="1047750" y="3423645"/>
                  <a:pt x="1042809" y="3589038"/>
                  <a:pt x="1034014" y="3710983"/>
                </a:cubicBezTo>
                <a:cubicBezTo>
                  <a:pt x="1025219" y="3832929"/>
                  <a:pt x="1013290" y="3901440"/>
                  <a:pt x="1000853" y="3901436"/>
                </a:cubicBezTo>
                <a:cubicBezTo>
                  <a:pt x="667235" y="3901436"/>
                  <a:pt x="333617" y="3901440"/>
                  <a:pt x="0" y="3901440"/>
                </a:cubicBezTo>
                <a:lnTo>
                  <a:pt x="0" y="3901440"/>
                </a:lnTo>
                <a:lnTo>
                  <a:pt x="0" y="390144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000853" y="0"/>
                </a:lnTo>
                <a:cubicBezTo>
                  <a:pt x="1013291" y="0"/>
                  <a:pt x="1025219" y="68507"/>
                  <a:pt x="1034014" y="190457"/>
                </a:cubicBezTo>
                <a:cubicBezTo>
                  <a:pt x="1042809" y="312402"/>
                  <a:pt x="1047750" y="477798"/>
                  <a:pt x="1047750" y="650255"/>
                </a:cubicBezTo>
                <a:lnTo>
                  <a:pt x="1047750" y="650255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1" tIns="85437" rIns="119726" bIns="85437" numCol="1" spcCol="1270" anchor="ctr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800" kern="1200" dirty="0" smtClean="0"/>
              <a:t>Information Management System</a:t>
            </a:r>
            <a:endParaRPr lang="el-GR" sz="1800" kern="1200" dirty="0"/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800" kern="1200" dirty="0" smtClean="0"/>
              <a:t>NCP International Marketing</a:t>
            </a:r>
            <a:endParaRPr lang="el-GR" sz="1800" kern="1200" dirty="0"/>
          </a:p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l-GR" sz="1800" kern="1200"/>
          </a:p>
        </p:txBody>
      </p:sp>
      <p:sp>
        <p:nvSpPr>
          <p:cNvPr id="10" name="Freeform 9"/>
          <p:cNvSpPr/>
          <p:nvPr/>
        </p:nvSpPr>
        <p:spPr>
          <a:xfrm>
            <a:off x="1524000" y="5429696"/>
            <a:ext cx="2194560" cy="1309687"/>
          </a:xfrm>
          <a:custGeom>
            <a:avLst/>
            <a:gdLst>
              <a:gd name="connsiteX0" fmla="*/ 0 w 2194560"/>
              <a:gd name="connsiteY0" fmla="*/ 218286 h 1309687"/>
              <a:gd name="connsiteX1" fmla="*/ 63935 w 2194560"/>
              <a:gd name="connsiteY1" fmla="*/ 63935 h 1309687"/>
              <a:gd name="connsiteX2" fmla="*/ 218287 w 2194560"/>
              <a:gd name="connsiteY2" fmla="*/ 1 h 1309687"/>
              <a:gd name="connsiteX3" fmla="*/ 1976274 w 2194560"/>
              <a:gd name="connsiteY3" fmla="*/ 0 h 1309687"/>
              <a:gd name="connsiteX4" fmla="*/ 2130625 w 2194560"/>
              <a:gd name="connsiteY4" fmla="*/ 63935 h 1309687"/>
              <a:gd name="connsiteX5" fmla="*/ 2194559 w 2194560"/>
              <a:gd name="connsiteY5" fmla="*/ 218287 h 1309687"/>
              <a:gd name="connsiteX6" fmla="*/ 2194560 w 2194560"/>
              <a:gd name="connsiteY6" fmla="*/ 1091401 h 1309687"/>
              <a:gd name="connsiteX7" fmla="*/ 2130625 w 2194560"/>
              <a:gd name="connsiteY7" fmla="*/ 1245753 h 1309687"/>
              <a:gd name="connsiteX8" fmla="*/ 1976273 w 2194560"/>
              <a:gd name="connsiteY8" fmla="*/ 1309687 h 1309687"/>
              <a:gd name="connsiteX9" fmla="*/ 218286 w 2194560"/>
              <a:gd name="connsiteY9" fmla="*/ 1309687 h 1309687"/>
              <a:gd name="connsiteX10" fmla="*/ 63934 w 2194560"/>
              <a:gd name="connsiteY10" fmla="*/ 1245752 h 1309687"/>
              <a:gd name="connsiteX11" fmla="*/ 0 w 2194560"/>
              <a:gd name="connsiteY11" fmla="*/ 1091400 h 1309687"/>
              <a:gd name="connsiteX12" fmla="*/ 0 w 2194560"/>
              <a:gd name="connsiteY12" fmla="*/ 218286 h 1309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4560" h="1309687">
                <a:moveTo>
                  <a:pt x="0" y="218286"/>
                </a:moveTo>
                <a:cubicBezTo>
                  <a:pt x="0" y="160393"/>
                  <a:pt x="22998" y="104871"/>
                  <a:pt x="63935" y="63935"/>
                </a:cubicBezTo>
                <a:cubicBezTo>
                  <a:pt x="104872" y="22998"/>
                  <a:pt x="160394" y="1"/>
                  <a:pt x="218287" y="1"/>
                </a:cubicBezTo>
                <a:lnTo>
                  <a:pt x="1976274" y="0"/>
                </a:lnTo>
                <a:cubicBezTo>
                  <a:pt x="2034167" y="0"/>
                  <a:pt x="2089689" y="22998"/>
                  <a:pt x="2130625" y="63935"/>
                </a:cubicBezTo>
                <a:cubicBezTo>
                  <a:pt x="2171562" y="104872"/>
                  <a:pt x="2194559" y="160394"/>
                  <a:pt x="2194559" y="218287"/>
                </a:cubicBezTo>
                <a:cubicBezTo>
                  <a:pt x="2194559" y="509325"/>
                  <a:pt x="2194560" y="800363"/>
                  <a:pt x="2194560" y="1091401"/>
                </a:cubicBezTo>
                <a:cubicBezTo>
                  <a:pt x="2194560" y="1149294"/>
                  <a:pt x="2171562" y="1204816"/>
                  <a:pt x="2130625" y="1245753"/>
                </a:cubicBezTo>
                <a:cubicBezTo>
                  <a:pt x="2089688" y="1286690"/>
                  <a:pt x="2034166" y="1309687"/>
                  <a:pt x="1976273" y="1309687"/>
                </a:cubicBezTo>
                <a:lnTo>
                  <a:pt x="218286" y="1309687"/>
                </a:lnTo>
                <a:cubicBezTo>
                  <a:pt x="160393" y="1309687"/>
                  <a:pt x="104871" y="1286689"/>
                  <a:pt x="63934" y="1245752"/>
                </a:cubicBezTo>
                <a:cubicBezTo>
                  <a:pt x="22997" y="1204815"/>
                  <a:pt x="0" y="1149293"/>
                  <a:pt x="0" y="1091400"/>
                </a:cubicBezTo>
                <a:lnTo>
                  <a:pt x="0" y="2182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2524" tIns="138229" rIns="212524" bIns="138229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900" kern="1200" dirty="0" smtClean="0"/>
              <a:t>Tools</a:t>
            </a:r>
            <a:endParaRPr lang="el-GR" sz="3900" kern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6073824" y="2348880"/>
            <a:ext cx="2818656" cy="1368152"/>
          </a:xfrm>
        </p:spPr>
        <p:txBody>
          <a:bodyPr/>
          <a:lstStyle/>
          <a:p>
            <a:r>
              <a:rPr lang="it-IT" sz="3200" dirty="0" smtClean="0"/>
              <a:t>NCP strategy &amp; targets</a:t>
            </a:r>
          </a:p>
        </p:txBody>
      </p:sp>
      <p:sp>
        <p:nvSpPr>
          <p:cNvPr id="6" name="Circular Arrow 5"/>
          <p:cNvSpPr/>
          <p:nvPr/>
        </p:nvSpPr>
        <p:spPr>
          <a:xfrm>
            <a:off x="2613304" y="2417353"/>
            <a:ext cx="3917390" cy="3917390"/>
          </a:xfrm>
          <a:prstGeom prst="circularArrow">
            <a:avLst>
              <a:gd name="adj1" fmla="val 4668"/>
              <a:gd name="adj2" fmla="val 272909"/>
              <a:gd name="adj3" fmla="val 12997352"/>
              <a:gd name="adj4" fmla="val 17918726"/>
              <a:gd name="adj5" fmla="val 4847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3323332" y="2493958"/>
            <a:ext cx="2497335" cy="1248667"/>
          </a:xfrm>
          <a:custGeom>
            <a:avLst/>
            <a:gdLst>
              <a:gd name="connsiteX0" fmla="*/ 0 w 2497335"/>
              <a:gd name="connsiteY0" fmla="*/ 208115 h 1248667"/>
              <a:gd name="connsiteX1" fmla="*/ 60956 w 2497335"/>
              <a:gd name="connsiteY1" fmla="*/ 60956 h 1248667"/>
              <a:gd name="connsiteX2" fmla="*/ 208116 w 2497335"/>
              <a:gd name="connsiteY2" fmla="*/ 1 h 1248667"/>
              <a:gd name="connsiteX3" fmla="*/ 2289220 w 2497335"/>
              <a:gd name="connsiteY3" fmla="*/ 0 h 1248667"/>
              <a:gd name="connsiteX4" fmla="*/ 2436379 w 2497335"/>
              <a:gd name="connsiteY4" fmla="*/ 60956 h 1248667"/>
              <a:gd name="connsiteX5" fmla="*/ 2497334 w 2497335"/>
              <a:gd name="connsiteY5" fmla="*/ 208116 h 1248667"/>
              <a:gd name="connsiteX6" fmla="*/ 2497335 w 2497335"/>
              <a:gd name="connsiteY6" fmla="*/ 1040552 h 1248667"/>
              <a:gd name="connsiteX7" fmla="*/ 2436379 w 2497335"/>
              <a:gd name="connsiteY7" fmla="*/ 1187712 h 1248667"/>
              <a:gd name="connsiteX8" fmla="*/ 2289219 w 2497335"/>
              <a:gd name="connsiteY8" fmla="*/ 1248667 h 1248667"/>
              <a:gd name="connsiteX9" fmla="*/ 208115 w 2497335"/>
              <a:gd name="connsiteY9" fmla="*/ 1248667 h 1248667"/>
              <a:gd name="connsiteX10" fmla="*/ 60955 w 2497335"/>
              <a:gd name="connsiteY10" fmla="*/ 1187711 h 1248667"/>
              <a:gd name="connsiteX11" fmla="*/ 0 w 2497335"/>
              <a:gd name="connsiteY11" fmla="*/ 1040551 h 1248667"/>
              <a:gd name="connsiteX12" fmla="*/ 0 w 2497335"/>
              <a:gd name="connsiteY12" fmla="*/ 208115 h 124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97335" h="1248667">
                <a:moveTo>
                  <a:pt x="0" y="208115"/>
                </a:moveTo>
                <a:cubicBezTo>
                  <a:pt x="0" y="152919"/>
                  <a:pt x="21926" y="99985"/>
                  <a:pt x="60956" y="60956"/>
                </a:cubicBezTo>
                <a:cubicBezTo>
                  <a:pt x="99985" y="21927"/>
                  <a:pt x="152920" y="1"/>
                  <a:pt x="208116" y="1"/>
                </a:cubicBezTo>
                <a:lnTo>
                  <a:pt x="2289220" y="0"/>
                </a:lnTo>
                <a:cubicBezTo>
                  <a:pt x="2344416" y="0"/>
                  <a:pt x="2397350" y="21926"/>
                  <a:pt x="2436379" y="60956"/>
                </a:cubicBezTo>
                <a:cubicBezTo>
                  <a:pt x="2475408" y="99985"/>
                  <a:pt x="2497334" y="152920"/>
                  <a:pt x="2497334" y="208116"/>
                </a:cubicBezTo>
                <a:cubicBezTo>
                  <a:pt x="2497334" y="485595"/>
                  <a:pt x="2497335" y="763073"/>
                  <a:pt x="2497335" y="1040552"/>
                </a:cubicBezTo>
                <a:cubicBezTo>
                  <a:pt x="2497335" y="1095748"/>
                  <a:pt x="2475409" y="1148682"/>
                  <a:pt x="2436379" y="1187712"/>
                </a:cubicBezTo>
                <a:cubicBezTo>
                  <a:pt x="2397350" y="1226741"/>
                  <a:pt x="2344415" y="1248667"/>
                  <a:pt x="2289219" y="1248667"/>
                </a:cubicBezTo>
                <a:lnTo>
                  <a:pt x="208115" y="1248667"/>
                </a:lnTo>
                <a:cubicBezTo>
                  <a:pt x="152919" y="1248667"/>
                  <a:pt x="99985" y="1226741"/>
                  <a:pt x="60955" y="1187711"/>
                </a:cubicBezTo>
                <a:cubicBezTo>
                  <a:pt x="21926" y="1148682"/>
                  <a:pt x="0" y="1095747"/>
                  <a:pt x="0" y="1040551"/>
                </a:cubicBezTo>
                <a:lnTo>
                  <a:pt x="0" y="2081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9065" tIns="179065" rIns="179065" bIns="17906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Action Plan</a:t>
            </a:r>
            <a:endParaRPr lang="el-GR" sz="3100" kern="1200" dirty="0"/>
          </a:p>
        </p:txBody>
      </p:sp>
      <p:sp>
        <p:nvSpPr>
          <p:cNvPr id="8" name="Freeform 7"/>
          <p:cNvSpPr/>
          <p:nvPr/>
        </p:nvSpPr>
        <p:spPr>
          <a:xfrm>
            <a:off x="4729935" y="3900562"/>
            <a:ext cx="2497335" cy="1248667"/>
          </a:xfrm>
          <a:custGeom>
            <a:avLst/>
            <a:gdLst>
              <a:gd name="connsiteX0" fmla="*/ 0 w 2497335"/>
              <a:gd name="connsiteY0" fmla="*/ 208115 h 1248667"/>
              <a:gd name="connsiteX1" fmla="*/ 60956 w 2497335"/>
              <a:gd name="connsiteY1" fmla="*/ 60956 h 1248667"/>
              <a:gd name="connsiteX2" fmla="*/ 208116 w 2497335"/>
              <a:gd name="connsiteY2" fmla="*/ 1 h 1248667"/>
              <a:gd name="connsiteX3" fmla="*/ 2289220 w 2497335"/>
              <a:gd name="connsiteY3" fmla="*/ 0 h 1248667"/>
              <a:gd name="connsiteX4" fmla="*/ 2436379 w 2497335"/>
              <a:gd name="connsiteY4" fmla="*/ 60956 h 1248667"/>
              <a:gd name="connsiteX5" fmla="*/ 2497334 w 2497335"/>
              <a:gd name="connsiteY5" fmla="*/ 208116 h 1248667"/>
              <a:gd name="connsiteX6" fmla="*/ 2497335 w 2497335"/>
              <a:gd name="connsiteY6" fmla="*/ 1040552 h 1248667"/>
              <a:gd name="connsiteX7" fmla="*/ 2436379 w 2497335"/>
              <a:gd name="connsiteY7" fmla="*/ 1187712 h 1248667"/>
              <a:gd name="connsiteX8" fmla="*/ 2289219 w 2497335"/>
              <a:gd name="connsiteY8" fmla="*/ 1248667 h 1248667"/>
              <a:gd name="connsiteX9" fmla="*/ 208115 w 2497335"/>
              <a:gd name="connsiteY9" fmla="*/ 1248667 h 1248667"/>
              <a:gd name="connsiteX10" fmla="*/ 60955 w 2497335"/>
              <a:gd name="connsiteY10" fmla="*/ 1187711 h 1248667"/>
              <a:gd name="connsiteX11" fmla="*/ 0 w 2497335"/>
              <a:gd name="connsiteY11" fmla="*/ 1040551 h 1248667"/>
              <a:gd name="connsiteX12" fmla="*/ 0 w 2497335"/>
              <a:gd name="connsiteY12" fmla="*/ 208115 h 124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97335" h="1248667">
                <a:moveTo>
                  <a:pt x="0" y="208115"/>
                </a:moveTo>
                <a:cubicBezTo>
                  <a:pt x="0" y="152919"/>
                  <a:pt x="21926" y="99985"/>
                  <a:pt x="60956" y="60956"/>
                </a:cubicBezTo>
                <a:cubicBezTo>
                  <a:pt x="99985" y="21927"/>
                  <a:pt x="152920" y="1"/>
                  <a:pt x="208116" y="1"/>
                </a:cubicBezTo>
                <a:lnTo>
                  <a:pt x="2289220" y="0"/>
                </a:lnTo>
                <a:cubicBezTo>
                  <a:pt x="2344416" y="0"/>
                  <a:pt x="2397350" y="21926"/>
                  <a:pt x="2436379" y="60956"/>
                </a:cubicBezTo>
                <a:cubicBezTo>
                  <a:pt x="2475408" y="99985"/>
                  <a:pt x="2497334" y="152920"/>
                  <a:pt x="2497334" y="208116"/>
                </a:cubicBezTo>
                <a:cubicBezTo>
                  <a:pt x="2497334" y="485595"/>
                  <a:pt x="2497335" y="763073"/>
                  <a:pt x="2497335" y="1040552"/>
                </a:cubicBezTo>
                <a:cubicBezTo>
                  <a:pt x="2497335" y="1095748"/>
                  <a:pt x="2475409" y="1148682"/>
                  <a:pt x="2436379" y="1187712"/>
                </a:cubicBezTo>
                <a:cubicBezTo>
                  <a:pt x="2397350" y="1226741"/>
                  <a:pt x="2344415" y="1248667"/>
                  <a:pt x="2289219" y="1248667"/>
                </a:cubicBezTo>
                <a:lnTo>
                  <a:pt x="208115" y="1248667"/>
                </a:lnTo>
                <a:cubicBezTo>
                  <a:pt x="152919" y="1248667"/>
                  <a:pt x="99985" y="1226741"/>
                  <a:pt x="60955" y="1187711"/>
                </a:cubicBezTo>
                <a:cubicBezTo>
                  <a:pt x="21926" y="1148682"/>
                  <a:pt x="0" y="1095747"/>
                  <a:pt x="0" y="1040551"/>
                </a:cubicBezTo>
                <a:lnTo>
                  <a:pt x="0" y="2081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9065" tIns="179065" rIns="179065" bIns="17906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Process Design</a:t>
            </a:r>
            <a:endParaRPr lang="el-GR" sz="3100" kern="1200" dirty="0"/>
          </a:p>
        </p:txBody>
      </p:sp>
      <p:sp>
        <p:nvSpPr>
          <p:cNvPr id="9" name="Freeform 8"/>
          <p:cNvSpPr/>
          <p:nvPr/>
        </p:nvSpPr>
        <p:spPr>
          <a:xfrm>
            <a:off x="3323332" y="5307165"/>
            <a:ext cx="2497335" cy="1248667"/>
          </a:xfrm>
          <a:custGeom>
            <a:avLst/>
            <a:gdLst>
              <a:gd name="connsiteX0" fmla="*/ 0 w 2497335"/>
              <a:gd name="connsiteY0" fmla="*/ 208115 h 1248667"/>
              <a:gd name="connsiteX1" fmla="*/ 60956 w 2497335"/>
              <a:gd name="connsiteY1" fmla="*/ 60956 h 1248667"/>
              <a:gd name="connsiteX2" fmla="*/ 208116 w 2497335"/>
              <a:gd name="connsiteY2" fmla="*/ 1 h 1248667"/>
              <a:gd name="connsiteX3" fmla="*/ 2289220 w 2497335"/>
              <a:gd name="connsiteY3" fmla="*/ 0 h 1248667"/>
              <a:gd name="connsiteX4" fmla="*/ 2436379 w 2497335"/>
              <a:gd name="connsiteY4" fmla="*/ 60956 h 1248667"/>
              <a:gd name="connsiteX5" fmla="*/ 2497334 w 2497335"/>
              <a:gd name="connsiteY5" fmla="*/ 208116 h 1248667"/>
              <a:gd name="connsiteX6" fmla="*/ 2497335 w 2497335"/>
              <a:gd name="connsiteY6" fmla="*/ 1040552 h 1248667"/>
              <a:gd name="connsiteX7" fmla="*/ 2436379 w 2497335"/>
              <a:gd name="connsiteY7" fmla="*/ 1187712 h 1248667"/>
              <a:gd name="connsiteX8" fmla="*/ 2289219 w 2497335"/>
              <a:gd name="connsiteY8" fmla="*/ 1248667 h 1248667"/>
              <a:gd name="connsiteX9" fmla="*/ 208115 w 2497335"/>
              <a:gd name="connsiteY9" fmla="*/ 1248667 h 1248667"/>
              <a:gd name="connsiteX10" fmla="*/ 60955 w 2497335"/>
              <a:gd name="connsiteY10" fmla="*/ 1187711 h 1248667"/>
              <a:gd name="connsiteX11" fmla="*/ 0 w 2497335"/>
              <a:gd name="connsiteY11" fmla="*/ 1040551 h 1248667"/>
              <a:gd name="connsiteX12" fmla="*/ 0 w 2497335"/>
              <a:gd name="connsiteY12" fmla="*/ 208115 h 124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97335" h="1248667">
                <a:moveTo>
                  <a:pt x="0" y="208115"/>
                </a:moveTo>
                <a:cubicBezTo>
                  <a:pt x="0" y="152919"/>
                  <a:pt x="21926" y="99985"/>
                  <a:pt x="60956" y="60956"/>
                </a:cubicBezTo>
                <a:cubicBezTo>
                  <a:pt x="99985" y="21927"/>
                  <a:pt x="152920" y="1"/>
                  <a:pt x="208116" y="1"/>
                </a:cubicBezTo>
                <a:lnTo>
                  <a:pt x="2289220" y="0"/>
                </a:lnTo>
                <a:cubicBezTo>
                  <a:pt x="2344416" y="0"/>
                  <a:pt x="2397350" y="21926"/>
                  <a:pt x="2436379" y="60956"/>
                </a:cubicBezTo>
                <a:cubicBezTo>
                  <a:pt x="2475408" y="99985"/>
                  <a:pt x="2497334" y="152920"/>
                  <a:pt x="2497334" y="208116"/>
                </a:cubicBezTo>
                <a:cubicBezTo>
                  <a:pt x="2497334" y="485595"/>
                  <a:pt x="2497335" y="763073"/>
                  <a:pt x="2497335" y="1040552"/>
                </a:cubicBezTo>
                <a:cubicBezTo>
                  <a:pt x="2497335" y="1095748"/>
                  <a:pt x="2475409" y="1148682"/>
                  <a:pt x="2436379" y="1187712"/>
                </a:cubicBezTo>
                <a:cubicBezTo>
                  <a:pt x="2397350" y="1226741"/>
                  <a:pt x="2344415" y="1248667"/>
                  <a:pt x="2289219" y="1248667"/>
                </a:cubicBezTo>
                <a:lnTo>
                  <a:pt x="208115" y="1248667"/>
                </a:lnTo>
                <a:cubicBezTo>
                  <a:pt x="152919" y="1248667"/>
                  <a:pt x="99985" y="1226741"/>
                  <a:pt x="60955" y="1187711"/>
                </a:cubicBezTo>
                <a:cubicBezTo>
                  <a:pt x="21926" y="1148682"/>
                  <a:pt x="0" y="1095747"/>
                  <a:pt x="0" y="1040551"/>
                </a:cubicBezTo>
                <a:lnTo>
                  <a:pt x="0" y="2081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9065" tIns="179065" rIns="179065" bIns="17906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Service Provision</a:t>
            </a:r>
            <a:endParaRPr lang="el-GR" sz="3100" kern="1200" dirty="0"/>
          </a:p>
        </p:txBody>
      </p:sp>
      <p:sp>
        <p:nvSpPr>
          <p:cNvPr id="10" name="Freeform 9"/>
          <p:cNvSpPr/>
          <p:nvPr/>
        </p:nvSpPr>
        <p:spPr>
          <a:xfrm>
            <a:off x="1916728" y="3900562"/>
            <a:ext cx="2497335" cy="1248667"/>
          </a:xfrm>
          <a:custGeom>
            <a:avLst/>
            <a:gdLst>
              <a:gd name="connsiteX0" fmla="*/ 0 w 2497335"/>
              <a:gd name="connsiteY0" fmla="*/ 208115 h 1248667"/>
              <a:gd name="connsiteX1" fmla="*/ 60956 w 2497335"/>
              <a:gd name="connsiteY1" fmla="*/ 60956 h 1248667"/>
              <a:gd name="connsiteX2" fmla="*/ 208116 w 2497335"/>
              <a:gd name="connsiteY2" fmla="*/ 1 h 1248667"/>
              <a:gd name="connsiteX3" fmla="*/ 2289220 w 2497335"/>
              <a:gd name="connsiteY3" fmla="*/ 0 h 1248667"/>
              <a:gd name="connsiteX4" fmla="*/ 2436379 w 2497335"/>
              <a:gd name="connsiteY4" fmla="*/ 60956 h 1248667"/>
              <a:gd name="connsiteX5" fmla="*/ 2497334 w 2497335"/>
              <a:gd name="connsiteY5" fmla="*/ 208116 h 1248667"/>
              <a:gd name="connsiteX6" fmla="*/ 2497335 w 2497335"/>
              <a:gd name="connsiteY6" fmla="*/ 1040552 h 1248667"/>
              <a:gd name="connsiteX7" fmla="*/ 2436379 w 2497335"/>
              <a:gd name="connsiteY7" fmla="*/ 1187712 h 1248667"/>
              <a:gd name="connsiteX8" fmla="*/ 2289219 w 2497335"/>
              <a:gd name="connsiteY8" fmla="*/ 1248667 h 1248667"/>
              <a:gd name="connsiteX9" fmla="*/ 208115 w 2497335"/>
              <a:gd name="connsiteY9" fmla="*/ 1248667 h 1248667"/>
              <a:gd name="connsiteX10" fmla="*/ 60955 w 2497335"/>
              <a:gd name="connsiteY10" fmla="*/ 1187711 h 1248667"/>
              <a:gd name="connsiteX11" fmla="*/ 0 w 2497335"/>
              <a:gd name="connsiteY11" fmla="*/ 1040551 h 1248667"/>
              <a:gd name="connsiteX12" fmla="*/ 0 w 2497335"/>
              <a:gd name="connsiteY12" fmla="*/ 208115 h 124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97335" h="1248667">
                <a:moveTo>
                  <a:pt x="0" y="208115"/>
                </a:moveTo>
                <a:cubicBezTo>
                  <a:pt x="0" y="152919"/>
                  <a:pt x="21926" y="99985"/>
                  <a:pt x="60956" y="60956"/>
                </a:cubicBezTo>
                <a:cubicBezTo>
                  <a:pt x="99985" y="21927"/>
                  <a:pt x="152920" y="1"/>
                  <a:pt x="208116" y="1"/>
                </a:cubicBezTo>
                <a:lnTo>
                  <a:pt x="2289220" y="0"/>
                </a:lnTo>
                <a:cubicBezTo>
                  <a:pt x="2344416" y="0"/>
                  <a:pt x="2397350" y="21926"/>
                  <a:pt x="2436379" y="60956"/>
                </a:cubicBezTo>
                <a:cubicBezTo>
                  <a:pt x="2475408" y="99985"/>
                  <a:pt x="2497334" y="152920"/>
                  <a:pt x="2497334" y="208116"/>
                </a:cubicBezTo>
                <a:cubicBezTo>
                  <a:pt x="2497334" y="485595"/>
                  <a:pt x="2497335" y="763073"/>
                  <a:pt x="2497335" y="1040552"/>
                </a:cubicBezTo>
                <a:cubicBezTo>
                  <a:pt x="2497335" y="1095748"/>
                  <a:pt x="2475409" y="1148682"/>
                  <a:pt x="2436379" y="1187712"/>
                </a:cubicBezTo>
                <a:cubicBezTo>
                  <a:pt x="2397350" y="1226741"/>
                  <a:pt x="2344415" y="1248667"/>
                  <a:pt x="2289219" y="1248667"/>
                </a:cubicBezTo>
                <a:lnTo>
                  <a:pt x="208115" y="1248667"/>
                </a:lnTo>
                <a:cubicBezTo>
                  <a:pt x="152919" y="1248667"/>
                  <a:pt x="99985" y="1226741"/>
                  <a:pt x="60955" y="1187711"/>
                </a:cubicBezTo>
                <a:cubicBezTo>
                  <a:pt x="21926" y="1148682"/>
                  <a:pt x="0" y="1095747"/>
                  <a:pt x="0" y="1040551"/>
                </a:cubicBezTo>
                <a:lnTo>
                  <a:pt x="0" y="208115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9065" tIns="179065" rIns="179065" bIns="17906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Monitoring</a:t>
            </a:r>
            <a:endParaRPr lang="el-GR" sz="3100" kern="1200" dirty="0"/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152400" y="1556792"/>
            <a:ext cx="89916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NCP Modus Operandi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32" descr="office-strategy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1412776"/>
            <a:ext cx="9144000" cy="5472608"/>
          </a:xfrm>
          <a:prstGeom prst="rect">
            <a:avLst/>
          </a:prstGeom>
          <a:solidFill>
            <a:schemeClr val="tx1">
              <a:lumMod val="50000"/>
              <a:lumOff val="50000"/>
              <a:alpha val="12000"/>
            </a:schemeClr>
          </a:solidFill>
        </p:spPr>
      </p:pic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824880"/>
          </a:xfrm>
        </p:spPr>
        <p:txBody>
          <a:bodyPr/>
          <a:lstStyle/>
          <a:p>
            <a:r>
              <a:rPr lang="it-IT" dirty="0" smtClean="0"/>
              <a:t>NCP strategy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5496" y="2204864"/>
            <a:ext cx="910850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maximize the benefits of the national participation (enterprises and Research/Academic Organizations) in the EU RTD programmes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Financial benefits from the EU RTD programmes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Experience obtained from the international character of the EU RTD programmes (experience for the participants and the national authorities)</a:t>
            </a: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arget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-9000" contrast="-1000"/>
          </a:blip>
          <a:srcRect/>
          <a:stretch>
            <a:fillRect/>
          </a:stretch>
        </p:blipFill>
        <p:spPr bwMode="auto">
          <a:xfrm>
            <a:off x="0" y="1412776"/>
            <a:ext cx="9144000" cy="5472608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896888"/>
          </a:xfrm>
        </p:spPr>
        <p:txBody>
          <a:bodyPr/>
          <a:lstStyle/>
          <a:p>
            <a:r>
              <a:rPr lang="it-I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NCP targets</a:t>
            </a:r>
          </a:p>
        </p:txBody>
      </p:sp>
      <p:sp>
        <p:nvSpPr>
          <p:cNvPr id="7" name="Freeform 6"/>
          <p:cNvSpPr/>
          <p:nvPr/>
        </p:nvSpPr>
        <p:spPr>
          <a:xfrm>
            <a:off x="349404" y="2492896"/>
            <a:ext cx="4324605" cy="4064000"/>
          </a:xfrm>
          <a:custGeom>
            <a:avLst/>
            <a:gdLst>
              <a:gd name="connsiteX0" fmla="*/ 0 w 4324605"/>
              <a:gd name="connsiteY0" fmla="*/ 406400 h 4064000"/>
              <a:gd name="connsiteX1" fmla="*/ 119032 w 4324605"/>
              <a:gd name="connsiteY1" fmla="*/ 119032 h 4064000"/>
              <a:gd name="connsiteX2" fmla="*/ 406400 w 4324605"/>
              <a:gd name="connsiteY2" fmla="*/ 1 h 4064000"/>
              <a:gd name="connsiteX3" fmla="*/ 3918205 w 4324605"/>
              <a:gd name="connsiteY3" fmla="*/ 0 h 4064000"/>
              <a:gd name="connsiteX4" fmla="*/ 4205573 w 4324605"/>
              <a:gd name="connsiteY4" fmla="*/ 119032 h 4064000"/>
              <a:gd name="connsiteX5" fmla="*/ 4324604 w 4324605"/>
              <a:gd name="connsiteY5" fmla="*/ 406400 h 4064000"/>
              <a:gd name="connsiteX6" fmla="*/ 4324605 w 4324605"/>
              <a:gd name="connsiteY6" fmla="*/ 3657600 h 4064000"/>
              <a:gd name="connsiteX7" fmla="*/ 4205573 w 4324605"/>
              <a:gd name="connsiteY7" fmla="*/ 3944968 h 4064000"/>
              <a:gd name="connsiteX8" fmla="*/ 3918205 w 4324605"/>
              <a:gd name="connsiteY8" fmla="*/ 4064000 h 4064000"/>
              <a:gd name="connsiteX9" fmla="*/ 406400 w 4324605"/>
              <a:gd name="connsiteY9" fmla="*/ 4064000 h 4064000"/>
              <a:gd name="connsiteX10" fmla="*/ 119032 w 4324605"/>
              <a:gd name="connsiteY10" fmla="*/ 3944968 h 4064000"/>
              <a:gd name="connsiteX11" fmla="*/ 0 w 4324605"/>
              <a:gd name="connsiteY11" fmla="*/ 3657600 h 4064000"/>
              <a:gd name="connsiteX12" fmla="*/ 0 w 4324605"/>
              <a:gd name="connsiteY12" fmla="*/ 406400 h 40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24605" h="4064000">
                <a:moveTo>
                  <a:pt x="0" y="406400"/>
                </a:moveTo>
                <a:cubicBezTo>
                  <a:pt x="0" y="298616"/>
                  <a:pt x="42817" y="195247"/>
                  <a:pt x="119032" y="119032"/>
                </a:cubicBezTo>
                <a:cubicBezTo>
                  <a:pt x="195247" y="42817"/>
                  <a:pt x="298616" y="0"/>
                  <a:pt x="406400" y="1"/>
                </a:cubicBezTo>
                <a:lnTo>
                  <a:pt x="3918205" y="0"/>
                </a:lnTo>
                <a:cubicBezTo>
                  <a:pt x="4025989" y="0"/>
                  <a:pt x="4129358" y="42817"/>
                  <a:pt x="4205573" y="119032"/>
                </a:cubicBezTo>
                <a:cubicBezTo>
                  <a:pt x="4281788" y="195247"/>
                  <a:pt x="4324605" y="298616"/>
                  <a:pt x="4324604" y="406400"/>
                </a:cubicBezTo>
                <a:cubicBezTo>
                  <a:pt x="4324604" y="1490133"/>
                  <a:pt x="4324605" y="2573867"/>
                  <a:pt x="4324605" y="3657600"/>
                </a:cubicBezTo>
                <a:cubicBezTo>
                  <a:pt x="4324605" y="3765384"/>
                  <a:pt x="4281788" y="3868753"/>
                  <a:pt x="4205573" y="3944968"/>
                </a:cubicBezTo>
                <a:cubicBezTo>
                  <a:pt x="4129358" y="4021183"/>
                  <a:pt x="4025989" y="4064000"/>
                  <a:pt x="3918205" y="4064000"/>
                </a:cubicBezTo>
                <a:lnTo>
                  <a:pt x="406400" y="4064000"/>
                </a:lnTo>
                <a:cubicBezTo>
                  <a:pt x="298616" y="4064000"/>
                  <a:pt x="195247" y="4021183"/>
                  <a:pt x="119032" y="3944968"/>
                </a:cubicBezTo>
                <a:cubicBezTo>
                  <a:pt x="42817" y="3868753"/>
                  <a:pt x="0" y="3765384"/>
                  <a:pt x="0" y="3657600"/>
                </a:cubicBezTo>
                <a:lnTo>
                  <a:pt x="0" y="406400"/>
                </a:lnTo>
                <a:close/>
              </a:path>
            </a:pathLst>
          </a:cu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4780" tIns="144780" rIns="144780" bIns="2989580" numCol="1" spcCol="1270" anchor="ctr" anchorCtr="0">
            <a:noAutofit/>
          </a:bodyPr>
          <a:lstStyle/>
          <a:p>
            <a:pPr lvl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800" kern="1200" dirty="0" smtClean="0"/>
              <a:t>Tangible Results</a:t>
            </a:r>
            <a:endParaRPr lang="el-GR" sz="3800" kern="1200" dirty="0"/>
          </a:p>
        </p:txBody>
      </p:sp>
      <p:sp>
        <p:nvSpPr>
          <p:cNvPr id="8" name="Freeform 7"/>
          <p:cNvSpPr/>
          <p:nvPr/>
        </p:nvSpPr>
        <p:spPr>
          <a:xfrm>
            <a:off x="379404" y="3712443"/>
            <a:ext cx="4264605" cy="798413"/>
          </a:xfrm>
          <a:custGeom>
            <a:avLst/>
            <a:gdLst>
              <a:gd name="connsiteX0" fmla="*/ 0 w 4264605"/>
              <a:gd name="connsiteY0" fmla="*/ 79841 h 798413"/>
              <a:gd name="connsiteX1" fmla="*/ 23385 w 4264605"/>
              <a:gd name="connsiteY1" fmla="*/ 23385 h 798413"/>
              <a:gd name="connsiteX2" fmla="*/ 79841 w 4264605"/>
              <a:gd name="connsiteY2" fmla="*/ 0 h 798413"/>
              <a:gd name="connsiteX3" fmla="*/ 4184764 w 4264605"/>
              <a:gd name="connsiteY3" fmla="*/ 0 h 798413"/>
              <a:gd name="connsiteX4" fmla="*/ 4241220 w 4264605"/>
              <a:gd name="connsiteY4" fmla="*/ 23385 h 798413"/>
              <a:gd name="connsiteX5" fmla="*/ 4264605 w 4264605"/>
              <a:gd name="connsiteY5" fmla="*/ 79841 h 798413"/>
              <a:gd name="connsiteX6" fmla="*/ 4264605 w 4264605"/>
              <a:gd name="connsiteY6" fmla="*/ 718572 h 798413"/>
              <a:gd name="connsiteX7" fmla="*/ 4241220 w 4264605"/>
              <a:gd name="connsiteY7" fmla="*/ 775028 h 798413"/>
              <a:gd name="connsiteX8" fmla="*/ 4184764 w 4264605"/>
              <a:gd name="connsiteY8" fmla="*/ 798413 h 798413"/>
              <a:gd name="connsiteX9" fmla="*/ 79841 w 4264605"/>
              <a:gd name="connsiteY9" fmla="*/ 798413 h 798413"/>
              <a:gd name="connsiteX10" fmla="*/ 23385 w 4264605"/>
              <a:gd name="connsiteY10" fmla="*/ 775028 h 798413"/>
              <a:gd name="connsiteX11" fmla="*/ 0 w 4264605"/>
              <a:gd name="connsiteY11" fmla="*/ 718572 h 798413"/>
              <a:gd name="connsiteX12" fmla="*/ 0 w 4264605"/>
              <a:gd name="connsiteY12" fmla="*/ 79841 h 798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64605" h="798413">
                <a:moveTo>
                  <a:pt x="0" y="79841"/>
                </a:moveTo>
                <a:cubicBezTo>
                  <a:pt x="0" y="58666"/>
                  <a:pt x="8412" y="38358"/>
                  <a:pt x="23385" y="23385"/>
                </a:cubicBezTo>
                <a:cubicBezTo>
                  <a:pt x="38358" y="8412"/>
                  <a:pt x="58666" y="0"/>
                  <a:pt x="79841" y="0"/>
                </a:cubicBezTo>
                <a:lnTo>
                  <a:pt x="4184764" y="0"/>
                </a:lnTo>
                <a:cubicBezTo>
                  <a:pt x="4205939" y="0"/>
                  <a:pt x="4226247" y="8412"/>
                  <a:pt x="4241220" y="23385"/>
                </a:cubicBezTo>
                <a:cubicBezTo>
                  <a:pt x="4256193" y="38358"/>
                  <a:pt x="4264605" y="58666"/>
                  <a:pt x="4264605" y="79841"/>
                </a:cubicBezTo>
                <a:lnTo>
                  <a:pt x="4264605" y="718572"/>
                </a:lnTo>
                <a:cubicBezTo>
                  <a:pt x="4264605" y="739747"/>
                  <a:pt x="4256193" y="760055"/>
                  <a:pt x="4241220" y="775028"/>
                </a:cubicBezTo>
                <a:cubicBezTo>
                  <a:pt x="4226247" y="790001"/>
                  <a:pt x="4205939" y="798413"/>
                  <a:pt x="4184764" y="798413"/>
                </a:cubicBezTo>
                <a:lnTo>
                  <a:pt x="79841" y="798413"/>
                </a:lnTo>
                <a:cubicBezTo>
                  <a:pt x="58666" y="798413"/>
                  <a:pt x="38358" y="790001"/>
                  <a:pt x="23385" y="775028"/>
                </a:cubicBezTo>
                <a:cubicBezTo>
                  <a:pt x="8412" y="760055"/>
                  <a:pt x="0" y="739747"/>
                  <a:pt x="0" y="718572"/>
                </a:cubicBezTo>
                <a:lnTo>
                  <a:pt x="0" y="7984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725" tIns="63390" rIns="76725" bIns="6339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b="0" kern="1200" dirty="0" smtClean="0"/>
              <a:t>National contribution / funds imported - recovered</a:t>
            </a:r>
            <a:endParaRPr lang="el-GR" sz="2100" kern="1200" dirty="0"/>
          </a:p>
        </p:txBody>
      </p:sp>
      <p:sp>
        <p:nvSpPr>
          <p:cNvPr id="9" name="Freeform 8"/>
          <p:cNvSpPr/>
          <p:nvPr/>
        </p:nvSpPr>
        <p:spPr>
          <a:xfrm>
            <a:off x="379404" y="4633689"/>
            <a:ext cx="4264605" cy="798413"/>
          </a:xfrm>
          <a:custGeom>
            <a:avLst/>
            <a:gdLst>
              <a:gd name="connsiteX0" fmla="*/ 0 w 4264605"/>
              <a:gd name="connsiteY0" fmla="*/ 79841 h 798413"/>
              <a:gd name="connsiteX1" fmla="*/ 23385 w 4264605"/>
              <a:gd name="connsiteY1" fmla="*/ 23385 h 798413"/>
              <a:gd name="connsiteX2" fmla="*/ 79841 w 4264605"/>
              <a:gd name="connsiteY2" fmla="*/ 0 h 798413"/>
              <a:gd name="connsiteX3" fmla="*/ 4184764 w 4264605"/>
              <a:gd name="connsiteY3" fmla="*/ 0 h 798413"/>
              <a:gd name="connsiteX4" fmla="*/ 4241220 w 4264605"/>
              <a:gd name="connsiteY4" fmla="*/ 23385 h 798413"/>
              <a:gd name="connsiteX5" fmla="*/ 4264605 w 4264605"/>
              <a:gd name="connsiteY5" fmla="*/ 79841 h 798413"/>
              <a:gd name="connsiteX6" fmla="*/ 4264605 w 4264605"/>
              <a:gd name="connsiteY6" fmla="*/ 718572 h 798413"/>
              <a:gd name="connsiteX7" fmla="*/ 4241220 w 4264605"/>
              <a:gd name="connsiteY7" fmla="*/ 775028 h 798413"/>
              <a:gd name="connsiteX8" fmla="*/ 4184764 w 4264605"/>
              <a:gd name="connsiteY8" fmla="*/ 798413 h 798413"/>
              <a:gd name="connsiteX9" fmla="*/ 79841 w 4264605"/>
              <a:gd name="connsiteY9" fmla="*/ 798413 h 798413"/>
              <a:gd name="connsiteX10" fmla="*/ 23385 w 4264605"/>
              <a:gd name="connsiteY10" fmla="*/ 775028 h 798413"/>
              <a:gd name="connsiteX11" fmla="*/ 0 w 4264605"/>
              <a:gd name="connsiteY11" fmla="*/ 718572 h 798413"/>
              <a:gd name="connsiteX12" fmla="*/ 0 w 4264605"/>
              <a:gd name="connsiteY12" fmla="*/ 79841 h 798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64605" h="798413">
                <a:moveTo>
                  <a:pt x="0" y="79841"/>
                </a:moveTo>
                <a:cubicBezTo>
                  <a:pt x="0" y="58666"/>
                  <a:pt x="8412" y="38358"/>
                  <a:pt x="23385" y="23385"/>
                </a:cubicBezTo>
                <a:cubicBezTo>
                  <a:pt x="38358" y="8412"/>
                  <a:pt x="58666" y="0"/>
                  <a:pt x="79841" y="0"/>
                </a:cubicBezTo>
                <a:lnTo>
                  <a:pt x="4184764" y="0"/>
                </a:lnTo>
                <a:cubicBezTo>
                  <a:pt x="4205939" y="0"/>
                  <a:pt x="4226247" y="8412"/>
                  <a:pt x="4241220" y="23385"/>
                </a:cubicBezTo>
                <a:cubicBezTo>
                  <a:pt x="4256193" y="38358"/>
                  <a:pt x="4264605" y="58666"/>
                  <a:pt x="4264605" y="79841"/>
                </a:cubicBezTo>
                <a:lnTo>
                  <a:pt x="4264605" y="718572"/>
                </a:lnTo>
                <a:cubicBezTo>
                  <a:pt x="4264605" y="739747"/>
                  <a:pt x="4256193" y="760055"/>
                  <a:pt x="4241220" y="775028"/>
                </a:cubicBezTo>
                <a:cubicBezTo>
                  <a:pt x="4226247" y="790001"/>
                  <a:pt x="4205939" y="798413"/>
                  <a:pt x="4184764" y="798413"/>
                </a:cubicBezTo>
                <a:lnTo>
                  <a:pt x="79841" y="798413"/>
                </a:lnTo>
                <a:cubicBezTo>
                  <a:pt x="58666" y="798413"/>
                  <a:pt x="38358" y="790001"/>
                  <a:pt x="23385" y="775028"/>
                </a:cubicBezTo>
                <a:cubicBezTo>
                  <a:pt x="8412" y="760055"/>
                  <a:pt x="0" y="739747"/>
                  <a:pt x="0" y="718572"/>
                </a:cubicBezTo>
                <a:lnTo>
                  <a:pt x="0" y="7984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725" tIns="63390" rIns="76725" bIns="6339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b="0" kern="1200" smtClean="0"/>
              <a:t>Number and size of successful participations </a:t>
            </a:r>
            <a:endParaRPr lang="en-US" sz="2100" b="0" kern="1200" dirty="0"/>
          </a:p>
        </p:txBody>
      </p:sp>
      <p:sp>
        <p:nvSpPr>
          <p:cNvPr id="10" name="Freeform 9"/>
          <p:cNvSpPr/>
          <p:nvPr/>
        </p:nvSpPr>
        <p:spPr>
          <a:xfrm>
            <a:off x="379404" y="5554935"/>
            <a:ext cx="4264605" cy="798413"/>
          </a:xfrm>
          <a:custGeom>
            <a:avLst/>
            <a:gdLst>
              <a:gd name="connsiteX0" fmla="*/ 0 w 4264605"/>
              <a:gd name="connsiteY0" fmla="*/ 79841 h 798413"/>
              <a:gd name="connsiteX1" fmla="*/ 23385 w 4264605"/>
              <a:gd name="connsiteY1" fmla="*/ 23385 h 798413"/>
              <a:gd name="connsiteX2" fmla="*/ 79841 w 4264605"/>
              <a:gd name="connsiteY2" fmla="*/ 0 h 798413"/>
              <a:gd name="connsiteX3" fmla="*/ 4184764 w 4264605"/>
              <a:gd name="connsiteY3" fmla="*/ 0 h 798413"/>
              <a:gd name="connsiteX4" fmla="*/ 4241220 w 4264605"/>
              <a:gd name="connsiteY4" fmla="*/ 23385 h 798413"/>
              <a:gd name="connsiteX5" fmla="*/ 4264605 w 4264605"/>
              <a:gd name="connsiteY5" fmla="*/ 79841 h 798413"/>
              <a:gd name="connsiteX6" fmla="*/ 4264605 w 4264605"/>
              <a:gd name="connsiteY6" fmla="*/ 718572 h 798413"/>
              <a:gd name="connsiteX7" fmla="*/ 4241220 w 4264605"/>
              <a:gd name="connsiteY7" fmla="*/ 775028 h 798413"/>
              <a:gd name="connsiteX8" fmla="*/ 4184764 w 4264605"/>
              <a:gd name="connsiteY8" fmla="*/ 798413 h 798413"/>
              <a:gd name="connsiteX9" fmla="*/ 79841 w 4264605"/>
              <a:gd name="connsiteY9" fmla="*/ 798413 h 798413"/>
              <a:gd name="connsiteX10" fmla="*/ 23385 w 4264605"/>
              <a:gd name="connsiteY10" fmla="*/ 775028 h 798413"/>
              <a:gd name="connsiteX11" fmla="*/ 0 w 4264605"/>
              <a:gd name="connsiteY11" fmla="*/ 718572 h 798413"/>
              <a:gd name="connsiteX12" fmla="*/ 0 w 4264605"/>
              <a:gd name="connsiteY12" fmla="*/ 79841 h 798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64605" h="798413">
                <a:moveTo>
                  <a:pt x="0" y="79841"/>
                </a:moveTo>
                <a:cubicBezTo>
                  <a:pt x="0" y="58666"/>
                  <a:pt x="8412" y="38358"/>
                  <a:pt x="23385" y="23385"/>
                </a:cubicBezTo>
                <a:cubicBezTo>
                  <a:pt x="38358" y="8412"/>
                  <a:pt x="58666" y="0"/>
                  <a:pt x="79841" y="0"/>
                </a:cubicBezTo>
                <a:lnTo>
                  <a:pt x="4184764" y="0"/>
                </a:lnTo>
                <a:cubicBezTo>
                  <a:pt x="4205939" y="0"/>
                  <a:pt x="4226247" y="8412"/>
                  <a:pt x="4241220" y="23385"/>
                </a:cubicBezTo>
                <a:cubicBezTo>
                  <a:pt x="4256193" y="38358"/>
                  <a:pt x="4264605" y="58666"/>
                  <a:pt x="4264605" y="79841"/>
                </a:cubicBezTo>
                <a:lnTo>
                  <a:pt x="4264605" y="718572"/>
                </a:lnTo>
                <a:cubicBezTo>
                  <a:pt x="4264605" y="739747"/>
                  <a:pt x="4256193" y="760055"/>
                  <a:pt x="4241220" y="775028"/>
                </a:cubicBezTo>
                <a:cubicBezTo>
                  <a:pt x="4226247" y="790001"/>
                  <a:pt x="4205939" y="798413"/>
                  <a:pt x="4184764" y="798413"/>
                </a:cubicBezTo>
                <a:lnTo>
                  <a:pt x="79841" y="798413"/>
                </a:lnTo>
                <a:cubicBezTo>
                  <a:pt x="58666" y="798413"/>
                  <a:pt x="38358" y="790001"/>
                  <a:pt x="23385" y="775028"/>
                </a:cubicBezTo>
                <a:cubicBezTo>
                  <a:pt x="8412" y="760055"/>
                  <a:pt x="0" y="739747"/>
                  <a:pt x="0" y="718572"/>
                </a:cubicBezTo>
                <a:lnTo>
                  <a:pt x="0" y="7984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725" tIns="63390" rIns="76725" bIns="6339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b="0" kern="1200" dirty="0" smtClean="0"/>
              <a:t>Identification of thematic priorities of national importance and advantage</a:t>
            </a:r>
            <a:endParaRPr lang="en-GB" sz="2100" b="0" kern="1200" dirty="0"/>
          </a:p>
        </p:txBody>
      </p:sp>
      <p:sp>
        <p:nvSpPr>
          <p:cNvPr id="11" name="Freeform 10"/>
          <p:cNvSpPr/>
          <p:nvPr/>
        </p:nvSpPr>
        <p:spPr>
          <a:xfrm>
            <a:off x="5252330" y="2492896"/>
            <a:ext cx="3809493" cy="4064000"/>
          </a:xfrm>
          <a:custGeom>
            <a:avLst/>
            <a:gdLst>
              <a:gd name="connsiteX0" fmla="*/ 0 w 3809493"/>
              <a:gd name="connsiteY0" fmla="*/ 380949 h 4064000"/>
              <a:gd name="connsiteX1" fmla="*/ 111578 w 3809493"/>
              <a:gd name="connsiteY1" fmla="*/ 111577 h 4064000"/>
              <a:gd name="connsiteX2" fmla="*/ 380950 w 3809493"/>
              <a:gd name="connsiteY2" fmla="*/ 0 h 4064000"/>
              <a:gd name="connsiteX3" fmla="*/ 3428544 w 3809493"/>
              <a:gd name="connsiteY3" fmla="*/ 0 h 4064000"/>
              <a:gd name="connsiteX4" fmla="*/ 3697916 w 3809493"/>
              <a:gd name="connsiteY4" fmla="*/ 111578 h 4064000"/>
              <a:gd name="connsiteX5" fmla="*/ 3809493 w 3809493"/>
              <a:gd name="connsiteY5" fmla="*/ 380950 h 4064000"/>
              <a:gd name="connsiteX6" fmla="*/ 3809493 w 3809493"/>
              <a:gd name="connsiteY6" fmla="*/ 3683051 h 4064000"/>
              <a:gd name="connsiteX7" fmla="*/ 3697916 w 3809493"/>
              <a:gd name="connsiteY7" fmla="*/ 3952423 h 4064000"/>
              <a:gd name="connsiteX8" fmla="*/ 3428544 w 3809493"/>
              <a:gd name="connsiteY8" fmla="*/ 4064000 h 4064000"/>
              <a:gd name="connsiteX9" fmla="*/ 380949 w 3809493"/>
              <a:gd name="connsiteY9" fmla="*/ 4064000 h 4064000"/>
              <a:gd name="connsiteX10" fmla="*/ 111577 w 3809493"/>
              <a:gd name="connsiteY10" fmla="*/ 3952422 h 4064000"/>
              <a:gd name="connsiteX11" fmla="*/ 0 w 3809493"/>
              <a:gd name="connsiteY11" fmla="*/ 3683050 h 4064000"/>
              <a:gd name="connsiteX12" fmla="*/ 0 w 3809493"/>
              <a:gd name="connsiteY12" fmla="*/ 380949 h 406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09493" h="4064000">
                <a:moveTo>
                  <a:pt x="0" y="380949"/>
                </a:moveTo>
                <a:cubicBezTo>
                  <a:pt x="0" y="279915"/>
                  <a:pt x="40136" y="183019"/>
                  <a:pt x="111578" y="111577"/>
                </a:cubicBezTo>
                <a:cubicBezTo>
                  <a:pt x="183020" y="40135"/>
                  <a:pt x="279916" y="0"/>
                  <a:pt x="380950" y="0"/>
                </a:cubicBezTo>
                <a:lnTo>
                  <a:pt x="3428544" y="0"/>
                </a:lnTo>
                <a:cubicBezTo>
                  <a:pt x="3529578" y="0"/>
                  <a:pt x="3626474" y="40136"/>
                  <a:pt x="3697916" y="111578"/>
                </a:cubicBezTo>
                <a:cubicBezTo>
                  <a:pt x="3769358" y="183020"/>
                  <a:pt x="3809493" y="279916"/>
                  <a:pt x="3809493" y="380950"/>
                </a:cubicBezTo>
                <a:lnTo>
                  <a:pt x="3809493" y="3683051"/>
                </a:lnTo>
                <a:cubicBezTo>
                  <a:pt x="3809493" y="3784085"/>
                  <a:pt x="3769357" y="3880981"/>
                  <a:pt x="3697916" y="3952423"/>
                </a:cubicBezTo>
                <a:cubicBezTo>
                  <a:pt x="3626474" y="4023865"/>
                  <a:pt x="3529578" y="4064000"/>
                  <a:pt x="3428544" y="4064000"/>
                </a:cubicBezTo>
                <a:lnTo>
                  <a:pt x="380949" y="4064000"/>
                </a:lnTo>
                <a:cubicBezTo>
                  <a:pt x="279915" y="4064000"/>
                  <a:pt x="183019" y="4023864"/>
                  <a:pt x="111577" y="3952422"/>
                </a:cubicBezTo>
                <a:cubicBezTo>
                  <a:pt x="40135" y="3880980"/>
                  <a:pt x="0" y="3784084"/>
                  <a:pt x="0" y="3683050"/>
                </a:cubicBezTo>
                <a:lnTo>
                  <a:pt x="0" y="380949"/>
                </a:lnTo>
                <a:close/>
              </a:path>
            </a:pathLst>
          </a:cu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4780" tIns="144780" rIns="144780" bIns="2989580" numCol="1" spcCol="1270" anchor="ctr" anchorCtr="0">
            <a:noAutofit/>
          </a:bodyPr>
          <a:lstStyle/>
          <a:p>
            <a:pPr lvl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800" kern="1200" dirty="0" smtClean="0"/>
              <a:t>Intangible Results</a:t>
            </a:r>
            <a:endParaRPr lang="el-GR" sz="3800" kern="1200" dirty="0"/>
          </a:p>
        </p:txBody>
      </p:sp>
      <p:sp>
        <p:nvSpPr>
          <p:cNvPr id="12" name="Freeform 11"/>
          <p:cNvSpPr/>
          <p:nvPr/>
        </p:nvSpPr>
        <p:spPr>
          <a:xfrm>
            <a:off x="5207556" y="3712517"/>
            <a:ext cx="3899041" cy="828079"/>
          </a:xfrm>
          <a:custGeom>
            <a:avLst/>
            <a:gdLst>
              <a:gd name="connsiteX0" fmla="*/ 0 w 3899041"/>
              <a:gd name="connsiteY0" fmla="*/ 82808 h 828079"/>
              <a:gd name="connsiteX1" fmla="*/ 24254 w 3899041"/>
              <a:gd name="connsiteY1" fmla="*/ 24254 h 828079"/>
              <a:gd name="connsiteX2" fmla="*/ 82808 w 3899041"/>
              <a:gd name="connsiteY2" fmla="*/ 0 h 828079"/>
              <a:gd name="connsiteX3" fmla="*/ 3816233 w 3899041"/>
              <a:gd name="connsiteY3" fmla="*/ 0 h 828079"/>
              <a:gd name="connsiteX4" fmla="*/ 3874787 w 3899041"/>
              <a:gd name="connsiteY4" fmla="*/ 24254 h 828079"/>
              <a:gd name="connsiteX5" fmla="*/ 3899041 w 3899041"/>
              <a:gd name="connsiteY5" fmla="*/ 82808 h 828079"/>
              <a:gd name="connsiteX6" fmla="*/ 3899041 w 3899041"/>
              <a:gd name="connsiteY6" fmla="*/ 745271 h 828079"/>
              <a:gd name="connsiteX7" fmla="*/ 3874787 w 3899041"/>
              <a:gd name="connsiteY7" fmla="*/ 803825 h 828079"/>
              <a:gd name="connsiteX8" fmla="*/ 3816233 w 3899041"/>
              <a:gd name="connsiteY8" fmla="*/ 828079 h 828079"/>
              <a:gd name="connsiteX9" fmla="*/ 82808 w 3899041"/>
              <a:gd name="connsiteY9" fmla="*/ 828079 h 828079"/>
              <a:gd name="connsiteX10" fmla="*/ 24254 w 3899041"/>
              <a:gd name="connsiteY10" fmla="*/ 803825 h 828079"/>
              <a:gd name="connsiteX11" fmla="*/ 0 w 3899041"/>
              <a:gd name="connsiteY11" fmla="*/ 745271 h 828079"/>
              <a:gd name="connsiteX12" fmla="*/ 0 w 3899041"/>
              <a:gd name="connsiteY12" fmla="*/ 82808 h 828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99041" h="828079">
                <a:moveTo>
                  <a:pt x="0" y="82808"/>
                </a:moveTo>
                <a:cubicBezTo>
                  <a:pt x="0" y="60846"/>
                  <a:pt x="8724" y="39783"/>
                  <a:pt x="24254" y="24254"/>
                </a:cubicBezTo>
                <a:cubicBezTo>
                  <a:pt x="39784" y="8725"/>
                  <a:pt x="60846" y="0"/>
                  <a:pt x="82808" y="0"/>
                </a:cubicBezTo>
                <a:lnTo>
                  <a:pt x="3816233" y="0"/>
                </a:lnTo>
                <a:cubicBezTo>
                  <a:pt x="3838195" y="0"/>
                  <a:pt x="3859258" y="8724"/>
                  <a:pt x="3874787" y="24254"/>
                </a:cubicBezTo>
                <a:cubicBezTo>
                  <a:pt x="3890316" y="39784"/>
                  <a:pt x="3899041" y="60846"/>
                  <a:pt x="3899041" y="82808"/>
                </a:cubicBezTo>
                <a:lnTo>
                  <a:pt x="3899041" y="745271"/>
                </a:lnTo>
                <a:cubicBezTo>
                  <a:pt x="3899041" y="767233"/>
                  <a:pt x="3890317" y="788296"/>
                  <a:pt x="3874787" y="803825"/>
                </a:cubicBezTo>
                <a:cubicBezTo>
                  <a:pt x="3859257" y="819355"/>
                  <a:pt x="3838195" y="828079"/>
                  <a:pt x="3816233" y="828079"/>
                </a:cubicBezTo>
                <a:lnTo>
                  <a:pt x="82808" y="828079"/>
                </a:lnTo>
                <a:cubicBezTo>
                  <a:pt x="60846" y="828079"/>
                  <a:pt x="39783" y="819355"/>
                  <a:pt x="24254" y="803825"/>
                </a:cubicBezTo>
                <a:cubicBezTo>
                  <a:pt x="8724" y="788295"/>
                  <a:pt x="0" y="767233"/>
                  <a:pt x="0" y="745271"/>
                </a:cubicBezTo>
                <a:lnTo>
                  <a:pt x="0" y="828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594" tIns="64259" rIns="77594" bIns="6425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b="0" kern="1200" smtClean="0"/>
              <a:t>Promotion of international cooperation mentality</a:t>
            </a:r>
            <a:endParaRPr lang="el-GR" sz="2100" kern="1200" dirty="0"/>
          </a:p>
        </p:txBody>
      </p:sp>
      <p:sp>
        <p:nvSpPr>
          <p:cNvPr id="13" name="Freeform 12"/>
          <p:cNvSpPr/>
          <p:nvPr/>
        </p:nvSpPr>
        <p:spPr>
          <a:xfrm>
            <a:off x="5207556" y="4667994"/>
            <a:ext cx="3899041" cy="828079"/>
          </a:xfrm>
          <a:custGeom>
            <a:avLst/>
            <a:gdLst>
              <a:gd name="connsiteX0" fmla="*/ 0 w 3899041"/>
              <a:gd name="connsiteY0" fmla="*/ 82808 h 828079"/>
              <a:gd name="connsiteX1" fmla="*/ 24254 w 3899041"/>
              <a:gd name="connsiteY1" fmla="*/ 24254 h 828079"/>
              <a:gd name="connsiteX2" fmla="*/ 82808 w 3899041"/>
              <a:gd name="connsiteY2" fmla="*/ 0 h 828079"/>
              <a:gd name="connsiteX3" fmla="*/ 3816233 w 3899041"/>
              <a:gd name="connsiteY3" fmla="*/ 0 h 828079"/>
              <a:gd name="connsiteX4" fmla="*/ 3874787 w 3899041"/>
              <a:gd name="connsiteY4" fmla="*/ 24254 h 828079"/>
              <a:gd name="connsiteX5" fmla="*/ 3899041 w 3899041"/>
              <a:gd name="connsiteY5" fmla="*/ 82808 h 828079"/>
              <a:gd name="connsiteX6" fmla="*/ 3899041 w 3899041"/>
              <a:gd name="connsiteY6" fmla="*/ 745271 h 828079"/>
              <a:gd name="connsiteX7" fmla="*/ 3874787 w 3899041"/>
              <a:gd name="connsiteY7" fmla="*/ 803825 h 828079"/>
              <a:gd name="connsiteX8" fmla="*/ 3816233 w 3899041"/>
              <a:gd name="connsiteY8" fmla="*/ 828079 h 828079"/>
              <a:gd name="connsiteX9" fmla="*/ 82808 w 3899041"/>
              <a:gd name="connsiteY9" fmla="*/ 828079 h 828079"/>
              <a:gd name="connsiteX10" fmla="*/ 24254 w 3899041"/>
              <a:gd name="connsiteY10" fmla="*/ 803825 h 828079"/>
              <a:gd name="connsiteX11" fmla="*/ 0 w 3899041"/>
              <a:gd name="connsiteY11" fmla="*/ 745271 h 828079"/>
              <a:gd name="connsiteX12" fmla="*/ 0 w 3899041"/>
              <a:gd name="connsiteY12" fmla="*/ 82808 h 828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99041" h="828079">
                <a:moveTo>
                  <a:pt x="0" y="82808"/>
                </a:moveTo>
                <a:cubicBezTo>
                  <a:pt x="0" y="60846"/>
                  <a:pt x="8724" y="39783"/>
                  <a:pt x="24254" y="24254"/>
                </a:cubicBezTo>
                <a:cubicBezTo>
                  <a:pt x="39784" y="8725"/>
                  <a:pt x="60846" y="0"/>
                  <a:pt x="82808" y="0"/>
                </a:cubicBezTo>
                <a:lnTo>
                  <a:pt x="3816233" y="0"/>
                </a:lnTo>
                <a:cubicBezTo>
                  <a:pt x="3838195" y="0"/>
                  <a:pt x="3859258" y="8724"/>
                  <a:pt x="3874787" y="24254"/>
                </a:cubicBezTo>
                <a:cubicBezTo>
                  <a:pt x="3890316" y="39784"/>
                  <a:pt x="3899041" y="60846"/>
                  <a:pt x="3899041" y="82808"/>
                </a:cubicBezTo>
                <a:lnTo>
                  <a:pt x="3899041" y="745271"/>
                </a:lnTo>
                <a:cubicBezTo>
                  <a:pt x="3899041" y="767233"/>
                  <a:pt x="3890317" y="788296"/>
                  <a:pt x="3874787" y="803825"/>
                </a:cubicBezTo>
                <a:cubicBezTo>
                  <a:pt x="3859257" y="819355"/>
                  <a:pt x="3838195" y="828079"/>
                  <a:pt x="3816233" y="828079"/>
                </a:cubicBezTo>
                <a:lnTo>
                  <a:pt x="82808" y="828079"/>
                </a:lnTo>
                <a:cubicBezTo>
                  <a:pt x="60846" y="828079"/>
                  <a:pt x="39783" y="819355"/>
                  <a:pt x="24254" y="803825"/>
                </a:cubicBezTo>
                <a:cubicBezTo>
                  <a:pt x="8724" y="788295"/>
                  <a:pt x="0" y="767233"/>
                  <a:pt x="0" y="745271"/>
                </a:cubicBezTo>
                <a:lnTo>
                  <a:pt x="0" y="8280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7594" tIns="64259" rIns="77594" bIns="64259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b="0" kern="1200" smtClean="0"/>
              <a:t>Introduction to the EU procedures </a:t>
            </a:r>
            <a:endParaRPr lang="en-US" sz="2100" b="0" kern="1200" dirty="0"/>
          </a:p>
        </p:txBody>
      </p:sp>
      <p:sp>
        <p:nvSpPr>
          <p:cNvPr id="14" name="Freeform 13"/>
          <p:cNvSpPr/>
          <p:nvPr/>
        </p:nvSpPr>
        <p:spPr>
          <a:xfrm>
            <a:off x="5171349" y="5623470"/>
            <a:ext cx="3971453" cy="729803"/>
          </a:xfrm>
          <a:custGeom>
            <a:avLst/>
            <a:gdLst>
              <a:gd name="connsiteX0" fmla="*/ 0 w 3971453"/>
              <a:gd name="connsiteY0" fmla="*/ 72980 h 729803"/>
              <a:gd name="connsiteX1" fmla="*/ 21375 w 3971453"/>
              <a:gd name="connsiteY1" fmla="*/ 21375 h 729803"/>
              <a:gd name="connsiteX2" fmla="*/ 72980 w 3971453"/>
              <a:gd name="connsiteY2" fmla="*/ 0 h 729803"/>
              <a:gd name="connsiteX3" fmla="*/ 3898473 w 3971453"/>
              <a:gd name="connsiteY3" fmla="*/ 0 h 729803"/>
              <a:gd name="connsiteX4" fmla="*/ 3950078 w 3971453"/>
              <a:gd name="connsiteY4" fmla="*/ 21375 h 729803"/>
              <a:gd name="connsiteX5" fmla="*/ 3971453 w 3971453"/>
              <a:gd name="connsiteY5" fmla="*/ 72980 h 729803"/>
              <a:gd name="connsiteX6" fmla="*/ 3971453 w 3971453"/>
              <a:gd name="connsiteY6" fmla="*/ 656823 h 729803"/>
              <a:gd name="connsiteX7" fmla="*/ 3950078 w 3971453"/>
              <a:gd name="connsiteY7" fmla="*/ 708428 h 729803"/>
              <a:gd name="connsiteX8" fmla="*/ 3898473 w 3971453"/>
              <a:gd name="connsiteY8" fmla="*/ 729803 h 729803"/>
              <a:gd name="connsiteX9" fmla="*/ 72980 w 3971453"/>
              <a:gd name="connsiteY9" fmla="*/ 729803 h 729803"/>
              <a:gd name="connsiteX10" fmla="*/ 21375 w 3971453"/>
              <a:gd name="connsiteY10" fmla="*/ 708428 h 729803"/>
              <a:gd name="connsiteX11" fmla="*/ 0 w 3971453"/>
              <a:gd name="connsiteY11" fmla="*/ 656823 h 729803"/>
              <a:gd name="connsiteX12" fmla="*/ 0 w 3971453"/>
              <a:gd name="connsiteY12" fmla="*/ 72980 h 72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71453" h="729803">
                <a:moveTo>
                  <a:pt x="0" y="72980"/>
                </a:moveTo>
                <a:cubicBezTo>
                  <a:pt x="0" y="53624"/>
                  <a:pt x="7689" y="35062"/>
                  <a:pt x="21375" y="21375"/>
                </a:cubicBezTo>
                <a:cubicBezTo>
                  <a:pt x="35061" y="7689"/>
                  <a:pt x="53624" y="0"/>
                  <a:pt x="72980" y="0"/>
                </a:cubicBezTo>
                <a:lnTo>
                  <a:pt x="3898473" y="0"/>
                </a:lnTo>
                <a:cubicBezTo>
                  <a:pt x="3917829" y="0"/>
                  <a:pt x="3936391" y="7689"/>
                  <a:pt x="3950078" y="21375"/>
                </a:cubicBezTo>
                <a:cubicBezTo>
                  <a:pt x="3963764" y="35061"/>
                  <a:pt x="3971453" y="53624"/>
                  <a:pt x="3971453" y="72980"/>
                </a:cubicBezTo>
                <a:lnTo>
                  <a:pt x="3971453" y="656823"/>
                </a:lnTo>
                <a:cubicBezTo>
                  <a:pt x="3971453" y="676179"/>
                  <a:pt x="3963764" y="694741"/>
                  <a:pt x="3950078" y="708428"/>
                </a:cubicBezTo>
                <a:cubicBezTo>
                  <a:pt x="3936392" y="722114"/>
                  <a:pt x="3917829" y="729803"/>
                  <a:pt x="3898473" y="729803"/>
                </a:cubicBezTo>
                <a:lnTo>
                  <a:pt x="72980" y="729803"/>
                </a:lnTo>
                <a:cubicBezTo>
                  <a:pt x="53624" y="729803"/>
                  <a:pt x="35062" y="722114"/>
                  <a:pt x="21375" y="708428"/>
                </a:cubicBezTo>
                <a:cubicBezTo>
                  <a:pt x="7689" y="694742"/>
                  <a:pt x="0" y="676179"/>
                  <a:pt x="0" y="656823"/>
                </a:cubicBezTo>
                <a:lnTo>
                  <a:pt x="0" y="7298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715" tIns="61380" rIns="74715" bIns="6138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00" b="0" kern="1200" smtClean="0"/>
              <a:t>Strengthening the R&amp;D – Industry &amp; Society link</a:t>
            </a:r>
            <a:endParaRPr lang="en-GB" sz="2100" b="0" kern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/>
          </p:cNvSpPr>
          <p:nvPr>
            <p:ph type="title"/>
          </p:nvPr>
        </p:nvSpPr>
        <p:spPr>
          <a:xfrm>
            <a:off x="1763688" y="1524000"/>
            <a:ext cx="6923112" cy="1143000"/>
          </a:xfrm>
        </p:spPr>
        <p:txBody>
          <a:bodyPr/>
          <a:lstStyle/>
          <a:p>
            <a:r>
              <a:rPr lang="it-IT" dirty="0" smtClean="0"/>
              <a:t>NCP </a:t>
            </a:r>
            <a:r>
              <a:rPr lang="en-US" dirty="0" smtClean="0"/>
              <a:t>character – Define your limits!</a:t>
            </a:r>
            <a:endParaRPr lang="it-IT" dirty="0" smtClean="0"/>
          </a:p>
        </p:txBody>
      </p:sp>
      <p:sp>
        <p:nvSpPr>
          <p:cNvPr id="13" name="Rectangle 12"/>
          <p:cNvSpPr/>
          <p:nvPr/>
        </p:nvSpPr>
        <p:spPr>
          <a:xfrm rot="5400000">
            <a:off x="-864604" y="3753036"/>
            <a:ext cx="4032448" cy="1656184"/>
          </a:xfrm>
          <a:prstGeom prst="rec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5536" y="263691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Information</a:t>
            </a:r>
            <a:endParaRPr lang="el-G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4365104"/>
            <a:ext cx="129614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dirty="0" smtClean="0"/>
              <a:t>Mediation</a:t>
            </a:r>
            <a:endParaRPr lang="el-GR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3528" y="61560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Consultancy</a:t>
            </a:r>
            <a:endParaRPr lang="el-GR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2852936"/>
            <a:ext cx="64087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Public welfare service</a:t>
            </a:r>
            <a:r>
              <a:rPr lang="en-GB" sz="2000" b="0" dirty="0" smtClean="0">
                <a:latin typeface="+mn-lt"/>
              </a:rPr>
              <a:t> (</a:t>
            </a:r>
            <a:r>
              <a:rPr lang="en-US" sz="2000" b="0" dirty="0" smtClean="0">
                <a:latin typeface="+mn-lt"/>
              </a:rPr>
              <a:t>Yes/No or both AND why</a:t>
            </a:r>
            <a:r>
              <a:rPr lang="en-GB" sz="2000" b="0" dirty="0" smtClean="0">
                <a:latin typeface="+mn-lt"/>
              </a:rPr>
              <a:t>)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GB" sz="2000" b="0" dirty="0" smtClean="0">
                <a:latin typeface="+mn-lt"/>
              </a:rPr>
              <a:t>?</a:t>
            </a:r>
          </a:p>
          <a:p>
            <a:r>
              <a:rPr lang="en-GB" sz="2000" b="0" dirty="0" smtClean="0">
                <a:latin typeface="+mn-lt"/>
              </a:rPr>
              <a:t>   </a:t>
            </a:r>
            <a:endParaRPr lang="en-US" sz="2000" b="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Information Centre (where it starts &amp; where it ends) ?</a:t>
            </a:r>
            <a:r>
              <a:rPr lang="en-GB" sz="2000" b="0" dirty="0" smtClean="0">
                <a:latin typeface="+mn-lt"/>
              </a:rPr>
              <a:t> </a:t>
            </a:r>
          </a:p>
          <a:p>
            <a:endParaRPr lang="en-US" sz="2000" b="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Assistance &amp; Advice provision </a:t>
            </a:r>
            <a:r>
              <a:rPr lang="en-GB" sz="2000" b="0" dirty="0" smtClean="0">
                <a:latin typeface="+mn-lt"/>
              </a:rPr>
              <a:t>(</a:t>
            </a:r>
            <a:r>
              <a:rPr lang="en-US" sz="2000" b="0" dirty="0" smtClean="0">
                <a:latin typeface="+mn-lt"/>
              </a:rPr>
              <a:t>by whom, how much</a:t>
            </a:r>
            <a:r>
              <a:rPr lang="en-GB" sz="2000" b="0" dirty="0" smtClean="0">
                <a:latin typeface="+mn-lt"/>
              </a:rPr>
              <a:t>)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GB" sz="2000" b="0" dirty="0" smtClean="0">
                <a:latin typeface="+mn-lt"/>
              </a:rPr>
              <a:t>?</a:t>
            </a:r>
          </a:p>
          <a:p>
            <a:endParaRPr lang="en-US" sz="2000" b="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Added value services (consultancy)</a:t>
            </a:r>
            <a:r>
              <a:rPr lang="en-GB" sz="2000" b="0" dirty="0" smtClean="0">
                <a:latin typeface="+mn-lt"/>
              </a:rPr>
              <a:t>?</a:t>
            </a:r>
          </a:p>
          <a:p>
            <a:endParaRPr lang="en-US" sz="2000" b="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NCP Profits/Gain</a:t>
            </a:r>
            <a:r>
              <a:rPr lang="en-GB" sz="2000" b="0" dirty="0" smtClean="0">
                <a:latin typeface="+mn-lt"/>
              </a:rPr>
              <a:t> (</a:t>
            </a:r>
            <a:r>
              <a:rPr lang="en-US" sz="2000" b="0" dirty="0" smtClean="0">
                <a:latin typeface="+mn-lt"/>
              </a:rPr>
              <a:t>direct/indirect</a:t>
            </a:r>
            <a:r>
              <a:rPr lang="en-GB" sz="2000" b="0" dirty="0" smtClean="0">
                <a:latin typeface="+mn-lt"/>
              </a:rPr>
              <a:t>)</a:t>
            </a:r>
            <a:r>
              <a:rPr lang="en-US" sz="2000" b="0" dirty="0" smtClean="0">
                <a:latin typeface="+mn-lt"/>
              </a:rPr>
              <a:t> </a:t>
            </a:r>
            <a:r>
              <a:rPr lang="en-GB" sz="2000" b="0" dirty="0" smtClean="0">
                <a:latin typeface="+mn-lt"/>
              </a:rPr>
              <a:t>?</a:t>
            </a:r>
          </a:p>
          <a:p>
            <a:endParaRPr lang="en-US" sz="2000" b="0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Full time job </a:t>
            </a:r>
            <a:r>
              <a:rPr lang="en-GB" sz="2000" b="0" dirty="0" smtClean="0">
                <a:latin typeface="+mn-lt"/>
              </a:rPr>
              <a:t>?</a:t>
            </a:r>
          </a:p>
          <a:p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1753</Words>
  <Application>Microsoft Office PowerPoint</Application>
  <PresentationFormat>Presentazione su schermo (4:3)</PresentationFormat>
  <Paragraphs>280</Paragraphs>
  <Slides>34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6" baseType="lpstr">
      <vt:lpstr>Office Theme</vt:lpstr>
      <vt:lpstr>Document</vt:lpstr>
      <vt:lpstr>NCP network development and business plan</vt:lpstr>
      <vt:lpstr> FORTH: Foundation for Research &amp; Technology</vt:lpstr>
      <vt:lpstr>Diapositiva 3</vt:lpstr>
      <vt:lpstr>NCP activities</vt:lpstr>
      <vt:lpstr>NCP top performance is not an easy task..</vt:lpstr>
      <vt:lpstr>NCP strategy &amp; targets</vt:lpstr>
      <vt:lpstr>NCP strategy</vt:lpstr>
      <vt:lpstr>NCP targets</vt:lpstr>
      <vt:lpstr>NCP character – Define your limits!</vt:lpstr>
      <vt:lpstr>Mapping the NCP national environment</vt:lpstr>
      <vt:lpstr>NCP Action Plan</vt:lpstr>
      <vt:lpstr>NCP Action Plan Customer Portfolio: Customer Profile</vt:lpstr>
      <vt:lpstr>NCP Action Plan Services to customers</vt:lpstr>
      <vt:lpstr>NCP Action Plan – Contact Activities</vt:lpstr>
      <vt:lpstr>NCP Action Plan - Awareness Activities</vt:lpstr>
      <vt:lpstr>NCP Action Plan – Assistance &amp; Advice Activities</vt:lpstr>
      <vt:lpstr>Process Design</vt:lpstr>
      <vt:lpstr>Process Design – H2020 Promo &amp; Customer Training</vt:lpstr>
      <vt:lpstr>Process Design – Call monitoring &amp; promotion</vt:lpstr>
      <vt:lpstr>Process Design Clarification of terms</vt:lpstr>
      <vt:lpstr>Process Design Customer Attraction</vt:lpstr>
      <vt:lpstr>Process Design Project / profile identification</vt:lpstr>
      <vt:lpstr>Process Design PS preparation (outward)</vt:lpstr>
      <vt:lpstr>Process Design Use of NCP networks &amp; Tools</vt:lpstr>
      <vt:lpstr>Process Design: Inward PS promo to local clients</vt:lpstr>
      <vt:lpstr>Process Design: Matching – making of a consortium</vt:lpstr>
      <vt:lpstr>Process Design: Proposal Preparation</vt:lpstr>
      <vt:lpstr>Process Design: Proposal progress monitoring</vt:lpstr>
      <vt:lpstr>Process Design: Contract preparation / Negotiations</vt:lpstr>
      <vt:lpstr>Monitoring of Targets, Activities, Processes</vt:lpstr>
      <vt:lpstr>Monitoring of Targets, Activities, Processes – Management Indicators</vt:lpstr>
      <vt:lpstr>Monitoring of Targets, Activities, Processes – Performance Indicators</vt:lpstr>
      <vt:lpstr>Monitoring of Targets, Activities, A new Help-forward benchmarking tool!</vt:lpstr>
      <vt:lpstr>Diapositiva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keywords>2</cp:keywords>
  <cp:lastModifiedBy>Chiara</cp:lastModifiedBy>
  <cp:revision>243</cp:revision>
  <dcterms:created xsi:type="dcterms:W3CDTF">2012-06-11T16:40:08Z</dcterms:created>
  <dcterms:modified xsi:type="dcterms:W3CDTF">2013-12-09T13:15:31Z</dcterms:modified>
</cp:coreProperties>
</file>